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theme/themeOverride18.xml" ContentType="application/vnd.openxmlformats-officedocument.themeOverride+xml"/>
  <Override PartName="/ppt/drawings/drawing2.xml" ContentType="application/vnd.openxmlformats-officedocument.drawingml.chartshapes+xml"/>
  <Override PartName="/ppt/charts/chart21.xml" ContentType="application/vnd.openxmlformats-officedocument.drawingml.chart+xml"/>
  <Override PartName="/ppt/theme/themeOverride19.xml" ContentType="application/vnd.openxmlformats-officedocument.themeOverride+xml"/>
  <Override PartName="/ppt/charts/chart22.xml" ContentType="application/vnd.openxmlformats-officedocument.drawingml.chart+xml"/>
  <Override PartName="/ppt/theme/themeOverride20.xml" ContentType="application/vnd.openxmlformats-officedocument.themeOverride+xml"/>
  <Override PartName="/ppt/charts/chart23.xml" ContentType="application/vnd.openxmlformats-officedocument.drawingml.chart+xml"/>
  <Override PartName="/ppt/theme/themeOverride21.xml" ContentType="application/vnd.openxmlformats-officedocument.themeOverride+xml"/>
  <Override PartName="/ppt/charts/chart2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5.xml" ContentType="application/vnd.openxmlformats-officedocument.drawingml.chart+xml"/>
  <Override PartName="/ppt/theme/themeOverride2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54"/>
  </p:notesMasterIdLst>
  <p:sldIdLst>
    <p:sldId id="256" r:id="rId2"/>
    <p:sldId id="358" r:id="rId3"/>
    <p:sldId id="333" r:id="rId4"/>
    <p:sldId id="332" r:id="rId5"/>
    <p:sldId id="334" r:id="rId6"/>
    <p:sldId id="357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60" r:id="rId15"/>
    <p:sldId id="344" r:id="rId16"/>
    <p:sldId id="345" r:id="rId17"/>
    <p:sldId id="346" r:id="rId18"/>
    <p:sldId id="347" r:id="rId19"/>
    <p:sldId id="348" r:id="rId20"/>
    <p:sldId id="349" r:id="rId21"/>
    <p:sldId id="359" r:id="rId22"/>
    <p:sldId id="351" r:id="rId23"/>
    <p:sldId id="352" r:id="rId24"/>
    <p:sldId id="353" r:id="rId25"/>
    <p:sldId id="354" r:id="rId26"/>
    <p:sldId id="355" r:id="rId27"/>
    <p:sldId id="356" r:id="rId28"/>
    <p:sldId id="291" r:id="rId29"/>
    <p:sldId id="292" r:id="rId30"/>
    <p:sldId id="323" r:id="rId31"/>
    <p:sldId id="318" r:id="rId32"/>
    <p:sldId id="296" r:id="rId33"/>
    <p:sldId id="325" r:id="rId34"/>
    <p:sldId id="326" r:id="rId35"/>
    <p:sldId id="324" r:id="rId36"/>
    <p:sldId id="327" r:id="rId37"/>
    <p:sldId id="297" r:id="rId38"/>
    <p:sldId id="304" r:id="rId39"/>
    <p:sldId id="298" r:id="rId40"/>
    <p:sldId id="300" r:id="rId41"/>
    <p:sldId id="306" r:id="rId42"/>
    <p:sldId id="301" r:id="rId43"/>
    <p:sldId id="331" r:id="rId44"/>
    <p:sldId id="302" r:id="rId45"/>
    <p:sldId id="307" r:id="rId46"/>
    <p:sldId id="330" r:id="rId47"/>
    <p:sldId id="308" r:id="rId48"/>
    <p:sldId id="329" r:id="rId49"/>
    <p:sldId id="309" r:id="rId50"/>
    <p:sldId id="310" r:id="rId51"/>
    <p:sldId id="328" r:id="rId52"/>
    <p:sldId id="270" r:id="rId53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5FBF8"/>
    <a:srgbClr val="8DAAFB"/>
    <a:srgbClr val="0066FF"/>
    <a:srgbClr val="003366"/>
    <a:srgbClr val="B0CCCB"/>
    <a:srgbClr val="F0A798"/>
    <a:srgbClr val="8AB092"/>
    <a:srgbClr val="C6F6E5"/>
    <a:srgbClr val="ACF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095" autoAdjust="0"/>
  </p:normalViewPr>
  <p:slideViewPr>
    <p:cSldViewPr snapToGrid="0" showGuides="1">
      <p:cViewPr varScale="1">
        <p:scale>
          <a:sx n="91" d="100"/>
          <a:sy n="91" d="100"/>
        </p:scale>
        <p:origin x="370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&#1054;&#1073;&#1089;&#1091;&#1078;&#1076;&#1077;&#1085;&#1080;&#1077;%20&#1092;&#1086;&#1083;&#1100;&#1082;&#1083;&#1086;&#1088;%202015\&#1057;&#1086;&#1094;&#1089;&#1077;&#1090;&#1080;_&#1087;&#1086;&#1076;&#1088;&#1086;&#1089;&#1090;&#1082;&#1080;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&#1058;&#1072;&#1073;&#1083;&#1080;&#1094;&#1099;%20&#1087;&#1086;%20&#1079;&#1072;&#1076;&#1072;&#1095;&#1072;&#1084;_25%20&#1072;&#1074;&#1075;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57;&#1086;&#1094;&#1080;&#1072;&#1083;&#1100;&#1085;&#1099;&#1077;%20&#1089;&#1077;&#1090;&#1080;\&#1044;&#1072;&#1085;&#1085;&#1099;&#1077;+&#1072;&#1085;&#1072;&#1083;&#1080;&#1079;\&#1058;&#1072;&#1073;&#1083;&#1080;&#1094;&#1099;%20&#1087;&#1086;%20&#1079;&#1072;&#1076;&#1072;&#1095;&#1072;&#1084;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4;&#1083;&#1103;\&#1057;&#1086;&#1094;&#1080;&#1072;&#1083;&#1100;&#1085;&#1099;&#1077;%20&#1089;&#1077;&#1090;&#1080;\&#1044;&#1072;&#1085;&#1085;&#1099;&#1077;+&#1072;&#1085;&#1072;&#1083;&#1080;&#1079;\&#1058;&#1072;&#1073;&#1083;&#1080;&#1094;&#1099;%20&#1087;&#1086;%20&#1079;&#1072;&#1076;&#1072;&#1095;&#1072;&#1084;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\\mgppu.local\departaments\&#1051;&#1072;&#1073;&#1086;&#1088;&#1072;&#1090;&#1086;&#1088;&#1080;&#1103;%20&#1052;&#1048;&#1056;&#1056;&#1050;&#1044;\&#1053;&#1040;&#1059;&#1063;&#1053;&#1040;&#1071;%20&#1056;&#1040;&#1041;&#1054;&#1058;&#1040;\2013\&#1056;&#1086;&#1083;&#1100;%20&#1074;&#1080;&#1088;&#1090;&#1091;&#1072;&#1083;&#1100;&#1085;&#1099;&#1093;%20&#1089;&#1086;&#1094;&#1080;&#1072;&#1083;&#1100;&#1085;&#1099;&#1093;%20&#1089;&#1077;&#1090;&#1077;&#1081;%20&#1074;%20&#1078;&#1080;&#1079;&#1085;&#1080;%20&#1096;&#1082;&#1086;&#1083;&#1100;&#1085;&#1080;&#1082;&#1072;\DATA\&#1044;&#1072;&#1085;&#1085;&#1099;&#1077;+&#1072;&#1085;&#1072;&#1083;&#1080;&#1079;\&#1040;&#1085;&#1072;&#1083;&#1080;&#1079;%20&#1076;&#1072;&#1085;&#1085;&#1099;&#1093;\&#1058;&#1072;&#1073;&#1083;&#1080;&#1094;&#1099;%20&#1087;&#1086;%20&#1079;&#1072;&#1076;&#1072;&#1095;&#1072;&#1084;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8;&#1088;&#1091;&#1076;\2013\&#1057;&#1086;&#1094;&#1080;&#1072;&#1083;&#1100;&#1085;&#1099;&#1077;%20&#1089;&#1077;&#1090;&#1080;\&#1044;&#1072;&#1085;&#1085;&#1099;&#1077;+&#1072;&#1085;&#1072;&#1083;&#1080;&#1079;\&#1058;&#1072;&#1073;&#1083;&#1080;&#1094;&#1099;%20&#1087;&#1086;%20&#1079;&#1072;&#1076;&#1072;&#1095;&#1072;&#1084;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ppu.local\departaments\&#1051;&#1072;&#1073;&#1086;&#1088;&#1072;&#1090;&#1086;&#1088;&#1080;&#1103;%20&#1052;&#1048;&#1056;&#1056;&#1050;&#1044;\&#1053;&#1040;&#1059;&#1063;&#1053;&#1040;&#1071;%20&#1056;&#1040;&#1041;&#1054;&#1058;&#1040;\2013\&#1056;&#1086;&#1083;&#1100;%20&#1074;&#1080;&#1088;&#1090;&#1091;&#1072;&#1083;&#1100;&#1085;&#1099;&#1093;%20&#1089;&#1086;&#1094;&#1080;&#1072;&#1083;&#1100;&#1085;&#1099;&#1093;%20&#1089;&#1077;&#1090;&#1077;&#1081;%20&#1074;%20&#1078;&#1080;&#1079;&#1085;&#1080;%20&#1096;&#1082;&#1086;&#1083;&#1100;&#1085;&#1080;&#1082;&#1072;\DATA\&#1044;&#1072;&#1085;&#1085;&#1099;&#1077;+&#1072;&#1085;&#1072;&#1083;&#1080;&#1079;\&#1040;&#1085;&#1072;&#1083;&#1080;&#1079;%20&#1076;&#1072;&#1085;&#1085;&#1099;&#1093;\&#1058;&#1072;&#1073;&#1083;&#1080;&#1094;&#1099;%20&#1087;&#1086;%20&#1079;&#1072;&#1076;&#1072;&#1095;&#1072;&#1084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ppu.local\departaments\&#1051;&#1072;&#1073;&#1086;&#1088;&#1072;&#1090;&#1086;&#1088;&#1080;&#1103;%20&#1052;&#1048;&#1056;&#1056;&#1050;&#1044;\&#1053;&#1040;&#1059;&#1063;&#1053;&#1040;&#1071;%20&#1056;&#1040;&#1041;&#1054;&#1058;&#1040;\2013\&#1056;&#1086;&#1083;&#1100;%20&#1074;&#1080;&#1088;&#1090;&#1091;&#1072;&#1083;&#1100;&#1085;&#1099;&#1093;%20&#1089;&#1086;&#1094;&#1080;&#1072;&#1083;&#1100;&#1085;&#1099;&#1093;%20&#1089;&#1077;&#1090;&#1077;&#1081;%20&#1074;%20&#1078;&#1080;&#1079;&#1085;&#1080;%20&#1096;&#1082;&#1086;&#1083;&#1100;&#1085;&#1080;&#1082;&#1072;\DATA\&#1044;&#1072;&#1085;&#1085;&#1099;&#1077;+&#1072;&#1085;&#1072;&#1083;&#1080;&#1079;\&#1040;&#1085;&#1072;&#1083;&#1080;&#1079;%20&#1076;&#1072;&#1085;&#1085;&#1099;&#1093;\&#1058;&#1072;&#1073;&#1083;&#1080;&#1094;&#1099;%20&#1087;&#1086;%20&#1079;&#1072;&#1076;&#1072;&#1095;&#1072;&#1084;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\\mgppu.local\departaments\&#1051;&#1072;&#1073;&#1086;&#1088;&#1072;&#1090;&#1086;&#1088;&#1080;&#1103;%20&#1052;&#1048;&#1056;&#1056;&#1050;&#1044;\&#1053;&#1040;&#1059;&#1063;&#1053;&#1040;&#1071;%20&#1056;&#1040;&#1041;&#1054;&#1058;&#1040;\2013\&#1056;&#1086;&#1083;&#1100;%20&#1074;&#1080;&#1088;&#1090;&#1091;&#1072;&#1083;&#1100;&#1085;&#1099;&#1093;%20&#1089;&#1086;&#1094;&#1080;&#1072;&#1083;&#1100;&#1085;&#1099;&#1093;%20&#1089;&#1077;&#1090;&#1077;&#1081;%20&#1074;%20&#1078;&#1080;&#1079;&#1085;&#1080;%20&#1096;&#1082;&#1086;&#1083;&#1100;&#1085;&#1080;&#1082;&#1072;\DATA\&#1044;&#1072;&#1085;&#1085;&#1099;&#1077;+&#1072;&#1085;&#1072;&#1083;&#1080;&#1079;\&#1040;&#1085;&#1072;&#1083;&#1080;&#1079;%20&#1076;&#1072;&#1085;&#1085;&#1099;&#1093;\&#1058;&#1072;&#1073;&#1083;&#1080;&#1094;&#1099;%20&#1087;&#1086;%20&#1079;&#1072;&#1076;&#1072;&#1095;&#1072;&#1084;.xlsx" TargetMode="External"/><Relationship Id="rId1" Type="http://schemas.openxmlformats.org/officeDocument/2006/relationships/themeOverride" Target="../theme/themeOverrid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Toshiba\Desktop\&#1058;&#1072;&#1073;&#1083;&#1080;&#1094;&#1099;%20&#1087;&#1086;%20&#1079;&#1072;&#1076;&#1072;&#1095;&#1072;&#1084;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E:\10%20&#1089;&#1077;&#1085;&#1090;%202013\&#1058;&#1072;&#1073;&#1083;&#1080;&#1094;&#1099;%20&#1087;&#1086;%20&#1079;&#1072;&#1076;&#1072;&#1095;&#1072;&#1084;_25%20&#1072;&#1074;&#1075;.xlsx" TargetMode="External"/><Relationship Id="rId1" Type="http://schemas.openxmlformats.org/officeDocument/2006/relationships/themeOverride" Target="../theme/themeOverride18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8;&#1088;&#1091;&#1076;\2013\&#1057;&#1086;&#1094;&#1080;&#1072;&#1083;&#1100;&#1085;&#1099;&#1077;%20&#1089;&#1077;&#1090;&#1080;\&#1044;&#1072;&#1085;&#1085;&#1099;&#1077;+&#1072;&#1085;&#1072;&#1083;&#1080;&#1079;\&#1058;&#1072;&#1073;&#1083;&#1080;&#1094;&#1099;%20&#1087;&#1086;%20&#1079;&#1072;&#1076;&#1072;&#1095;&#1072;&#1084;.xlsx" TargetMode="External"/><Relationship Id="rId1" Type="http://schemas.openxmlformats.org/officeDocument/2006/relationships/themeOverride" Target="../theme/themeOverride19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8;&#1088;&#1091;&#1076;\2013\&#1057;&#1086;&#1094;&#1080;&#1072;&#1083;&#1100;&#1085;&#1099;&#1077;%20&#1089;&#1077;&#1090;&#1080;\&#1044;&#1072;&#1085;&#1085;&#1099;&#1077;+&#1072;&#1085;&#1072;&#1083;&#1080;&#1079;\&#1058;&#1072;&#1073;&#1083;&#1080;&#1094;&#1099;%20&#1087;&#1086;%20&#1079;&#1072;&#1076;&#1072;&#1095;&#1072;&#1084;.xlsx" TargetMode="External"/><Relationship Id="rId1" Type="http://schemas.openxmlformats.org/officeDocument/2006/relationships/themeOverride" Target="../theme/themeOverride20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57;&#1086;&#1094;&#1080;&#1072;&#1083;&#1100;&#1085;&#1099;&#1077;%20&#1089;&#1077;&#1090;&#1080;\&#1044;&#1072;&#1085;&#1085;&#1099;&#1077;+&#1072;&#1085;&#1072;&#1083;&#1080;&#1079;\&#1058;&#1072;&#1073;&#1083;&#1080;&#1094;&#1099;%20&#1087;&#1086;%20&#1079;&#1072;&#1076;&#1072;&#1095;&#1072;&#1084;.xlsx" TargetMode="External"/><Relationship Id="rId1" Type="http://schemas.openxmlformats.org/officeDocument/2006/relationships/themeOverride" Target="../theme/themeOverride2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054;&#1083;&#1103;\&#1058;&#1088;&#1091;&#1076;\&#1056;&#1072;&#1079;&#1085;&#1086;&#1077;\&#1057;&#1077;&#1084;&#1080;&#1085;&#1072;&#1088;%20&#1089;&#1086;&#1094;&#1080;&#1072;&#1083;&#1100;&#1085;&#1099;&#1077;%20&#1089;&#1077;&#1090;&#1080;\&#1075;&#1088;&#1072;&#1092;&#1080;&#1082;&#1080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oshiba\Desktop\&#1075;&#1088;&#1091;&#1087;&#1087;&#1099;%20&#1089;&#1086;&#1094;%20&#1089;&#1077;&#1090;&#1080;.xlsx" TargetMode="External"/><Relationship Id="rId1" Type="http://schemas.openxmlformats.org/officeDocument/2006/relationships/themeOverride" Target="../theme/themeOverrid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&#1054;&#1073;&#1089;&#1091;&#1078;&#1076;&#1077;&#1085;&#1080;&#1077;%20&#1092;&#1086;&#1083;&#1100;&#1082;&#1083;&#1086;&#1088;%202015\&#1057;&#1086;&#1094;&#1089;&#1077;&#1090;&#1080;_&#1087;&#1086;&#1076;&#1088;&#1086;&#1089;&#1090;&#1082;&#1080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&#1054;&#1073;&#1089;&#1091;&#1078;&#1076;&#1077;&#1085;&#1080;&#1077;%20&#1092;&#1086;&#1083;&#1100;&#1082;&#1083;&#1086;&#1088;%202015\&#1057;&#1086;&#1094;&#1089;&#1077;&#1090;&#1080;_&#1087;&#1086;&#1076;&#1088;&#1086;&#1089;&#1090;&#1082;&#1080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E:\10%20&#1089;&#1077;&#1085;&#1090;%202013\&#1058;&#1072;&#1073;&#1083;&#1080;&#1094;&#1099;%20&#1087;&#1086;%20&#1079;&#1072;&#1076;&#1072;&#1095;&#1072;&#1084;_25%20&#1072;&#1074;&#1075;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E:\10%20&#1089;&#1077;&#1085;&#1090;%202013\&#1058;&#1072;&#1073;&#1083;&#1080;&#1094;&#1099;%20&#1087;&#1086;%20&#1079;&#1072;&#1076;&#1072;&#1095;&#1072;&#1084;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E:\10%20&#1089;&#1077;&#1085;&#1090;%202013\&#1058;&#1072;&#1073;&#1083;&#1080;&#1094;&#1099;%20&#1087;&#1086;%20&#1079;&#1072;&#1076;&#1072;&#1095;&#1072;&#1084;_25%20&#1072;&#1074;&#1075;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8;&#1088;&#1091;&#1076;\2013\&#1057;&#1086;&#1094;&#1080;&#1072;&#1083;&#1100;&#1085;&#1099;&#1077;%20&#1089;&#1077;&#1090;&#1080;\&#1044;&#1072;&#1085;&#1085;&#1099;&#1077;+&#1072;&#1085;&#1072;&#1083;&#1080;&#1079;\&#1058;&#1072;&#1073;&#1083;&#1080;&#1094;&#1099;%20&#1087;&#1086;%20&#1079;&#1072;&#1076;&#1072;&#1095;&#1072;&#1084;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89;&#1090;&#1088;&#1072;&#1090;&#1077;&#1075;&#1080;&#1080;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665166507668824"/>
          <c:y val="2.222687160362026E-2"/>
          <c:w val="0.81905240579722272"/>
          <c:h val="0.928672425712210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соцсети!$E$3</c:f>
              <c:strCache>
                <c:ptCount val="1"/>
                <c:pt idx="0">
                  <c:v>Зарегистрированы</c:v>
                </c:pt>
              </c:strCache>
            </c:strRef>
          </c:tx>
          <c:spPr>
            <a:solidFill>
              <a:srgbClr val="8AB09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99636787334682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0B-4D73-8416-A76BDDA5E604}"/>
                </c:ext>
              </c:extLst>
            </c:dLbl>
            <c:dLbl>
              <c:idx val="8"/>
              <c:layout>
                <c:manualLayout>
                  <c:x val="-2.5992735746694275E-3"/>
                  <c:y val="1.90060190215805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0B-4D73-8416-A76BDDA5E6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соцсети!$D$4:$D$23</c:f>
              <c:strCache>
                <c:ptCount val="20"/>
                <c:pt idx="0">
                  <c:v>ВКонтакте</c:v>
                </c:pt>
                <c:pt idx="1">
                  <c:v>Facebook</c:v>
                </c:pt>
                <c:pt idx="2">
                  <c:v>Одноклассники</c:v>
                </c:pt>
                <c:pt idx="3">
                  <c:v>Twitter</c:v>
                </c:pt>
                <c:pt idx="4">
                  <c:v>Instagram</c:v>
                </c:pt>
                <c:pt idx="5">
                  <c:v>Спрашивай.ру</c:v>
                </c:pt>
                <c:pt idx="6">
                  <c:v>Formspring.ru</c:v>
                </c:pt>
                <c:pt idx="7">
                  <c:v>Мой круг</c:v>
                </c:pt>
                <c:pt idx="8">
                  <c:v>MySpace</c:v>
                </c:pt>
                <c:pt idx="9">
                  <c:v>Мой мир</c:v>
                </c:pt>
                <c:pt idx="10">
                  <c:v>G+</c:v>
                </c:pt>
                <c:pt idx="11">
                  <c:v>Foursquare</c:v>
                </c:pt>
                <c:pt idx="12">
                  <c:v>Живой журнал</c:v>
                </c:pt>
                <c:pt idx="13">
                  <c:v>Classnet</c:v>
                </c:pt>
                <c:pt idx="14">
                  <c:v>ask.fm</c:v>
                </c:pt>
                <c:pt idx="15">
                  <c:v>skype</c:v>
                </c:pt>
                <c:pt idx="16">
                  <c:v>tumbler</c:v>
                </c:pt>
                <c:pt idx="17">
                  <c:v>ficbook</c:v>
                </c:pt>
                <c:pt idx="18">
                  <c:v>youtube</c:v>
                </c:pt>
                <c:pt idx="19">
                  <c:v>Другое</c:v>
                </c:pt>
              </c:strCache>
            </c:strRef>
          </c:cat>
          <c:val>
            <c:numRef>
              <c:f>соцсети!$E$4:$E$23</c:f>
              <c:numCache>
                <c:formatCode>_-* #,##0\ _₽_-;\-* #,##0\ _₽_-;_-* "-"??\ _₽_-;_-@_-</c:formatCode>
                <c:ptCount val="20"/>
                <c:pt idx="0">
                  <c:v>96.056338028169009</c:v>
                </c:pt>
                <c:pt idx="1">
                  <c:v>51.549295774647888</c:v>
                </c:pt>
                <c:pt idx="2">
                  <c:v>19.718309859154928</c:v>
                </c:pt>
                <c:pt idx="3">
                  <c:v>40.845070422535208</c:v>
                </c:pt>
                <c:pt idx="4">
                  <c:v>44.507042253521128</c:v>
                </c:pt>
                <c:pt idx="5">
                  <c:v>21.690140845070424</c:v>
                </c:pt>
                <c:pt idx="6">
                  <c:v>14.366197183098592</c:v>
                </c:pt>
                <c:pt idx="7">
                  <c:v>2.816901408450704</c:v>
                </c:pt>
                <c:pt idx="8">
                  <c:v>1.971830985915493</c:v>
                </c:pt>
                <c:pt idx="9">
                  <c:v>18.87323943661972</c:v>
                </c:pt>
                <c:pt idx="10">
                  <c:v>10.422535211267606</c:v>
                </c:pt>
                <c:pt idx="11">
                  <c:v>10.704225352112676</c:v>
                </c:pt>
                <c:pt idx="12">
                  <c:v>3.3802816901408446</c:v>
                </c:pt>
                <c:pt idx="13">
                  <c:v>0.84507042253521114</c:v>
                </c:pt>
                <c:pt idx="14">
                  <c:v>3.0985915492957745</c:v>
                </c:pt>
                <c:pt idx="15">
                  <c:v>1.6901408450704223</c:v>
                </c:pt>
                <c:pt idx="16">
                  <c:v>0.84507042253521114</c:v>
                </c:pt>
                <c:pt idx="17">
                  <c:v>0.84507042253521114</c:v>
                </c:pt>
                <c:pt idx="18">
                  <c:v>1.6901408450704223</c:v>
                </c:pt>
                <c:pt idx="19">
                  <c:v>7.605633802816901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0B-4D73-8416-A76BDDA5E604}"/>
            </c:ext>
          </c:extLst>
        </c:ser>
        <c:ser>
          <c:idx val="1"/>
          <c:order val="1"/>
          <c:tx>
            <c:strRef>
              <c:f>соцсети!$F$3</c:f>
              <c:strCache>
                <c:ptCount val="1"/>
                <c:pt idx="0">
                  <c:v>Пользуются регулярно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1985471493388074E-3"/>
                  <c:y val="-3.800605283798972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0B-4D73-8416-A76BDDA5E60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50B-4D73-8416-A76BDDA5E60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50B-4D73-8416-A76BDDA5E60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850B-4D73-8416-A76BDDA5E60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0B-4D73-8416-A76BDDA5E604}"/>
                </c:ext>
              </c:extLst>
            </c:dLbl>
            <c:dLbl>
              <c:idx val="8"/>
              <c:layout>
                <c:manualLayout>
                  <c:x val="-3.8989103620041053E-3"/>
                  <c:y val="-3.80030602354041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50B-4D73-8416-A76BDDA5E60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50B-4D73-8416-A76BDDA5E604}"/>
                </c:ext>
              </c:extLst>
            </c:dLbl>
            <c:dLbl>
              <c:idx val="14"/>
              <c:layout>
                <c:manualLayout>
                  <c:x val="-5.198547149338807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50B-4D73-8416-A76BDDA5E604}"/>
                </c:ext>
              </c:extLst>
            </c:dLbl>
            <c:dLbl>
              <c:idx val="15"/>
              <c:layout>
                <c:manualLayout>
                  <c:x val="-5.1985471493388308E-3"/>
                  <c:y val="-1.90030264189948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50B-4D73-8416-A76BDDA5E604}"/>
                </c:ext>
              </c:extLst>
            </c:dLbl>
            <c:dLbl>
              <c:idx val="16"/>
              <c:layout>
                <c:manualLayout>
                  <c:x val="-9.0974575113429122E-3"/>
                  <c:y val="1.4963012942277822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50B-4D73-8416-A76BDDA5E604}"/>
                </c:ext>
              </c:extLst>
            </c:dLbl>
            <c:dLbl>
              <c:idx val="17"/>
              <c:layout>
                <c:manualLayout>
                  <c:x val="-9.0974575113429122E-3"/>
                  <c:y val="1.4963012928342431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50B-4D73-8416-A76BDDA5E604}"/>
                </c:ext>
              </c:extLst>
            </c:dLbl>
            <c:dLbl>
              <c:idx val="18"/>
              <c:layout>
                <c:manualLayout>
                  <c:x val="-9.097457511342912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50B-4D73-8416-A76BDDA5E604}"/>
                </c:ext>
              </c:extLst>
            </c:dLbl>
            <c:dLbl>
              <c:idx val="19"/>
              <c:layout>
                <c:manualLayout>
                  <c:x val="-1.1696731086012315E-2"/>
                  <c:y val="-3.80060528379897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50B-4D73-8416-A76BDDA5E6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соцсети!$D$4:$D$23</c:f>
              <c:strCache>
                <c:ptCount val="20"/>
                <c:pt idx="0">
                  <c:v>ВКонтакте</c:v>
                </c:pt>
                <c:pt idx="1">
                  <c:v>Facebook</c:v>
                </c:pt>
                <c:pt idx="2">
                  <c:v>Одноклассники</c:v>
                </c:pt>
                <c:pt idx="3">
                  <c:v>Twitter</c:v>
                </c:pt>
                <c:pt idx="4">
                  <c:v>Instagram</c:v>
                </c:pt>
                <c:pt idx="5">
                  <c:v>Спрашивай.ру</c:v>
                </c:pt>
                <c:pt idx="6">
                  <c:v>Formspring.ru</c:v>
                </c:pt>
                <c:pt idx="7">
                  <c:v>Мой круг</c:v>
                </c:pt>
                <c:pt idx="8">
                  <c:v>MySpace</c:v>
                </c:pt>
                <c:pt idx="9">
                  <c:v>Мой мир</c:v>
                </c:pt>
                <c:pt idx="10">
                  <c:v>G+</c:v>
                </c:pt>
                <c:pt idx="11">
                  <c:v>Foursquare</c:v>
                </c:pt>
                <c:pt idx="12">
                  <c:v>Живой журнал</c:v>
                </c:pt>
                <c:pt idx="13">
                  <c:v>Classnet</c:v>
                </c:pt>
                <c:pt idx="14">
                  <c:v>ask.fm</c:v>
                </c:pt>
                <c:pt idx="15">
                  <c:v>skype</c:v>
                </c:pt>
                <c:pt idx="16">
                  <c:v>tumbler</c:v>
                </c:pt>
                <c:pt idx="17">
                  <c:v>ficbook</c:v>
                </c:pt>
                <c:pt idx="18">
                  <c:v>youtube</c:v>
                </c:pt>
                <c:pt idx="19">
                  <c:v>Другое</c:v>
                </c:pt>
              </c:strCache>
            </c:strRef>
          </c:cat>
          <c:val>
            <c:numRef>
              <c:f>соцсети!$F$4:$F$23</c:f>
              <c:numCache>
                <c:formatCode>_-* #,##0\ _₽_-;\-* #,##0\ _₽_-;_-* "-"??\ _₽_-;_-@_-</c:formatCode>
                <c:ptCount val="20"/>
                <c:pt idx="0">
                  <c:v>95.224719101123597</c:v>
                </c:pt>
                <c:pt idx="1">
                  <c:v>16.011235955056179</c:v>
                </c:pt>
                <c:pt idx="2">
                  <c:v>3.6516853932584268</c:v>
                </c:pt>
                <c:pt idx="3">
                  <c:v>22.191011235955056</c:v>
                </c:pt>
                <c:pt idx="4">
                  <c:v>36.235955056179776</c:v>
                </c:pt>
                <c:pt idx="5">
                  <c:v>5.8988764044943824</c:v>
                </c:pt>
                <c:pt idx="6">
                  <c:v>2.2471910112359552</c:v>
                </c:pt>
                <c:pt idx="7">
                  <c:v>0</c:v>
                </c:pt>
                <c:pt idx="8">
                  <c:v>0.84269662921348309</c:v>
                </c:pt>
                <c:pt idx="9">
                  <c:v>2.5280898876404496</c:v>
                </c:pt>
                <c:pt idx="10">
                  <c:v>4.4943820224719104</c:v>
                </c:pt>
                <c:pt idx="11">
                  <c:v>4.4943820224719104</c:v>
                </c:pt>
                <c:pt idx="12">
                  <c:v>1.1235955056179776</c:v>
                </c:pt>
                <c:pt idx="13">
                  <c:v>0.2808988764044944</c:v>
                </c:pt>
                <c:pt idx="14">
                  <c:v>1.9662921348314606</c:v>
                </c:pt>
                <c:pt idx="15">
                  <c:v>1.1235955056179776</c:v>
                </c:pt>
                <c:pt idx="16">
                  <c:v>0.84269662921348309</c:v>
                </c:pt>
                <c:pt idx="17">
                  <c:v>0.5617977528089888</c:v>
                </c:pt>
                <c:pt idx="18">
                  <c:v>1.1235955056179776</c:v>
                </c:pt>
                <c:pt idx="19">
                  <c:v>7.0224719101123583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50B-4D73-8416-A76BDDA5E6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8354944"/>
        <c:axId val="66744256"/>
      </c:barChart>
      <c:catAx>
        <c:axId val="783549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744256"/>
        <c:crosses val="autoZero"/>
        <c:auto val="1"/>
        <c:lblAlgn val="ctr"/>
        <c:lblOffset val="100"/>
        <c:noMultiLvlLbl val="0"/>
      </c:catAx>
      <c:valAx>
        <c:axId val="66744256"/>
        <c:scaling>
          <c:orientation val="minMax"/>
        </c:scaling>
        <c:delete val="1"/>
        <c:axPos val="t"/>
        <c:numFmt formatCode="_-* #,##0\ _₽_-;\-* #,##0\ _₽_-;_-* &quot;-&quot;??\ _₽_-;_-@_-" sourceLinked="1"/>
        <c:majorTickMark val="none"/>
        <c:minorTickMark val="none"/>
        <c:tickLblPos val="nextTo"/>
        <c:crossAx val="7835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631430513918356"/>
          <c:y val="0.84799553982510634"/>
          <c:w val="0.63368565536450805"/>
          <c:h val="4.57706495512860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237029746281721"/>
          <c:y val="5.0925925925925923E-2"/>
          <c:w val="0.76453766606789964"/>
          <c:h val="0.685185185185185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Лист5!$C$15</c:f>
              <c:strCache>
                <c:ptCount val="1"/>
                <c:pt idx="0">
                  <c:v>Минимальное</c:v>
                </c:pt>
              </c:strCache>
            </c:strRef>
          </c:tx>
          <c:spPr>
            <a:solidFill>
              <a:srgbClr val="8CE88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Лист5!$B$16:$B$18</c:f>
              <c:strCache>
                <c:ptCount val="3"/>
                <c:pt idx="0">
                  <c:v>узкий круг</c:v>
                </c:pt>
                <c:pt idx="1">
                  <c:v>средний круг</c:v>
                </c:pt>
                <c:pt idx="2">
                  <c:v>широкий круг</c:v>
                </c:pt>
              </c:strCache>
            </c:strRef>
          </c:cat>
          <c:val>
            <c:numRef>
              <c:f>Лист5!$C$16:$C$18</c:f>
              <c:numCache>
                <c:formatCode>0</c:formatCode>
                <c:ptCount val="3"/>
                <c:pt idx="0">
                  <c:v>27.800000000000004</c:v>
                </c:pt>
                <c:pt idx="1">
                  <c:v>15.1</c:v>
                </c:pt>
                <c:pt idx="2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5C-4B02-BCB7-C71C5384E58C}"/>
            </c:ext>
          </c:extLst>
        </c:ser>
        <c:ser>
          <c:idx val="1"/>
          <c:order val="1"/>
          <c:tx>
            <c:strRef>
              <c:f>Лист5!$D$15</c:f>
              <c:strCache>
                <c:ptCount val="1"/>
                <c:pt idx="0">
                  <c:v>Умеренное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FCCFF"/>
              </a:solidFill>
            </c:spPr>
            <c:extLst>
              <c:ext xmlns:c16="http://schemas.microsoft.com/office/drawing/2014/chart" uri="{C3380CC4-5D6E-409C-BE32-E72D297353CC}">
                <c16:uniqueId val="{00000002-E05C-4B02-BCB7-C71C5384E58C}"/>
              </c:ext>
            </c:extLst>
          </c:dPt>
          <c:dPt>
            <c:idx val="1"/>
            <c:invertIfNegative val="0"/>
            <c:bubble3D val="0"/>
            <c:spPr>
              <a:solidFill>
                <a:srgbClr val="7FCCFF"/>
              </a:solidFill>
            </c:spPr>
            <c:extLst>
              <c:ext xmlns:c16="http://schemas.microsoft.com/office/drawing/2014/chart" uri="{C3380CC4-5D6E-409C-BE32-E72D297353CC}">
                <c16:uniqueId val="{00000004-E05C-4B02-BCB7-C71C5384E58C}"/>
              </c:ext>
            </c:extLst>
          </c:dPt>
          <c:dPt>
            <c:idx val="2"/>
            <c:invertIfNegative val="0"/>
            <c:bubble3D val="0"/>
            <c:spPr>
              <a:solidFill>
                <a:srgbClr val="7FCCFF"/>
              </a:solidFill>
            </c:spPr>
            <c:extLst>
              <c:ext xmlns:c16="http://schemas.microsoft.com/office/drawing/2014/chart" uri="{C3380CC4-5D6E-409C-BE32-E72D297353CC}">
                <c16:uniqueId val="{00000006-E05C-4B02-BCB7-C71C5384E5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Лист5!$B$16:$B$18</c:f>
              <c:strCache>
                <c:ptCount val="3"/>
                <c:pt idx="0">
                  <c:v>узкий круг</c:v>
                </c:pt>
                <c:pt idx="1">
                  <c:v>средний круг</c:v>
                </c:pt>
                <c:pt idx="2">
                  <c:v>широкий круг</c:v>
                </c:pt>
              </c:strCache>
            </c:strRef>
          </c:cat>
          <c:val>
            <c:numRef>
              <c:f>Лист5!$D$16:$D$18</c:f>
              <c:numCache>
                <c:formatCode>0</c:formatCode>
                <c:ptCount val="3"/>
                <c:pt idx="0">
                  <c:v>40</c:v>
                </c:pt>
                <c:pt idx="1">
                  <c:v>52.1</c:v>
                </c:pt>
                <c:pt idx="2">
                  <c:v>38.300000000000004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5C-4B02-BCB7-C71C5384E58C}"/>
            </c:ext>
          </c:extLst>
        </c:ser>
        <c:ser>
          <c:idx val="2"/>
          <c:order val="2"/>
          <c:tx>
            <c:strRef>
              <c:f>Лист5!$E$15</c:f>
              <c:strCache>
                <c:ptCount val="1"/>
                <c:pt idx="0">
                  <c:v>Интенсивное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Лист5!$B$16:$B$18</c:f>
              <c:strCache>
                <c:ptCount val="3"/>
                <c:pt idx="0">
                  <c:v>узкий круг</c:v>
                </c:pt>
                <c:pt idx="1">
                  <c:v>средний круг</c:v>
                </c:pt>
                <c:pt idx="2">
                  <c:v>широкий круг</c:v>
                </c:pt>
              </c:strCache>
            </c:strRef>
          </c:cat>
          <c:val>
            <c:numRef>
              <c:f>Лист5!$E$16:$E$18</c:f>
              <c:numCache>
                <c:formatCode>0</c:formatCode>
                <c:ptCount val="3"/>
                <c:pt idx="0">
                  <c:v>15.6</c:v>
                </c:pt>
                <c:pt idx="1">
                  <c:v>18.5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5C-4B02-BCB7-C71C5384E58C}"/>
            </c:ext>
          </c:extLst>
        </c:ser>
        <c:ser>
          <c:idx val="3"/>
          <c:order val="3"/>
          <c:tx>
            <c:strRef>
              <c:f>Лист5!$F$15</c:f>
              <c:strCache>
                <c:ptCount val="1"/>
                <c:pt idx="0">
                  <c:v>Чрезмерное</c:v>
                </c:pt>
              </c:strCache>
            </c:strRef>
          </c:tx>
          <c:spPr>
            <a:solidFill>
              <a:srgbClr val="D4B0D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Лист5!$B$16:$B$18</c:f>
              <c:strCache>
                <c:ptCount val="3"/>
                <c:pt idx="0">
                  <c:v>узкий круг</c:v>
                </c:pt>
                <c:pt idx="1">
                  <c:v>средний круг</c:v>
                </c:pt>
                <c:pt idx="2">
                  <c:v>широкий круг</c:v>
                </c:pt>
              </c:strCache>
            </c:strRef>
          </c:cat>
          <c:val>
            <c:numRef>
              <c:f>Лист5!$F$16:$F$18</c:f>
              <c:numCache>
                <c:formatCode>0</c:formatCode>
                <c:ptCount val="3"/>
                <c:pt idx="0">
                  <c:v>11.1</c:v>
                </c:pt>
                <c:pt idx="1">
                  <c:v>8.4</c:v>
                </c:pt>
                <c:pt idx="2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5C-4B02-BCB7-C71C5384E58C}"/>
            </c:ext>
          </c:extLst>
        </c:ser>
        <c:ser>
          <c:idx val="4"/>
          <c:order val="4"/>
          <c:tx>
            <c:strRef>
              <c:f>Лист5!$G$15</c:f>
              <c:strCache>
                <c:ptCount val="1"/>
                <c:pt idx="0">
                  <c:v>Аддиктивное</c:v>
                </c:pt>
              </c:strCache>
            </c:strRef>
          </c:tx>
          <c:spPr>
            <a:solidFill>
              <a:srgbClr val="FF0000">
                <a:alpha val="4902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Лист5!$B$16:$B$18</c:f>
              <c:strCache>
                <c:ptCount val="3"/>
                <c:pt idx="0">
                  <c:v>узкий круг</c:v>
                </c:pt>
                <c:pt idx="1">
                  <c:v>средний круг</c:v>
                </c:pt>
                <c:pt idx="2">
                  <c:v>широкий круг</c:v>
                </c:pt>
              </c:strCache>
            </c:strRef>
          </c:cat>
          <c:val>
            <c:numRef>
              <c:f>Лист5!$G$16:$G$18</c:f>
              <c:numCache>
                <c:formatCode>0</c:formatCode>
                <c:ptCount val="3"/>
                <c:pt idx="0">
                  <c:v>5.6000000000000005</c:v>
                </c:pt>
                <c:pt idx="1">
                  <c:v>5.8999999999999995</c:v>
                </c:pt>
                <c:pt idx="2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5C-4B02-BCB7-C71C5384E5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383232"/>
        <c:axId val="140199616"/>
      </c:barChart>
      <c:catAx>
        <c:axId val="1403832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40199616"/>
        <c:crosses val="autoZero"/>
        <c:auto val="1"/>
        <c:lblAlgn val="ctr"/>
        <c:lblOffset val="100"/>
        <c:noMultiLvlLbl val="0"/>
      </c:catAx>
      <c:valAx>
        <c:axId val="140199616"/>
        <c:scaling>
          <c:orientation val="minMax"/>
          <c:max val="100"/>
        </c:scaling>
        <c:delete val="0"/>
        <c:axPos val="t"/>
        <c:majorGridlines/>
        <c:numFmt formatCode="0" sourceLinked="1"/>
        <c:majorTickMark val="in"/>
        <c:minorTickMark val="none"/>
        <c:tickLblPos val="none"/>
        <c:crossAx val="140383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8394988362303784E-2"/>
          <c:y val="0.76292906095071555"/>
          <c:w val="0.89605885027664867"/>
          <c:h val="0.23707088101322074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4632198788612034"/>
          <c:y val="3.1291326053377602E-2"/>
          <c:w val="0.43156868886996219"/>
          <c:h val="0.9374173478932431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Лист6!$B$15</c:f>
              <c:strCache>
                <c:ptCount val="1"/>
                <c:pt idx="0">
                  <c:v>узкий круг</c:v>
                </c:pt>
              </c:strCache>
            </c:strRef>
          </c:tx>
          <c:spPr>
            <a:solidFill>
              <a:srgbClr val="8CE88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Лист6!$C$14:$G$14</c:f>
              <c:strCache>
                <c:ptCount val="5"/>
                <c:pt idx="0">
                  <c:v>Менее 2-х лет</c:v>
                </c:pt>
                <c:pt idx="1">
                  <c:v>Больше 2, но меньше 3 лет</c:v>
                </c:pt>
                <c:pt idx="2">
                  <c:v>Больше 3, но меньше 4 лет</c:v>
                </c:pt>
                <c:pt idx="3">
                  <c:v>Больше 4, но меньше 5 лет</c:v>
                </c:pt>
                <c:pt idx="4">
                  <c:v>Более 5 лет</c:v>
                </c:pt>
              </c:strCache>
            </c:strRef>
          </c:cat>
          <c:val>
            <c:numRef>
              <c:f>Лист6!$C$15:$G$15</c:f>
              <c:numCache>
                <c:formatCode>0</c:formatCode>
                <c:ptCount val="5"/>
                <c:pt idx="0">
                  <c:v>53.5</c:v>
                </c:pt>
                <c:pt idx="1">
                  <c:v>29.799999999999986</c:v>
                </c:pt>
                <c:pt idx="2">
                  <c:v>17.5</c:v>
                </c:pt>
                <c:pt idx="3">
                  <c:v>21.6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B4-42AE-89F9-898414A98775}"/>
            </c:ext>
          </c:extLst>
        </c:ser>
        <c:ser>
          <c:idx val="1"/>
          <c:order val="1"/>
          <c:tx>
            <c:strRef>
              <c:f>Лист6!$B$16</c:f>
              <c:strCache>
                <c:ptCount val="1"/>
                <c:pt idx="0">
                  <c:v>средний круг</c:v>
                </c:pt>
              </c:strCache>
            </c:strRef>
          </c:tx>
          <c:spPr>
            <a:solidFill>
              <a:srgbClr val="7FCC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Лист6!$C$14:$G$14</c:f>
              <c:strCache>
                <c:ptCount val="5"/>
                <c:pt idx="0">
                  <c:v>Менее 2-х лет</c:v>
                </c:pt>
                <c:pt idx="1">
                  <c:v>Больше 2, но меньше 3 лет</c:v>
                </c:pt>
                <c:pt idx="2">
                  <c:v>Больше 3, но меньше 4 лет</c:v>
                </c:pt>
                <c:pt idx="3">
                  <c:v>Больше 4, но меньше 5 лет</c:v>
                </c:pt>
                <c:pt idx="4">
                  <c:v>Более 5 лет</c:v>
                </c:pt>
              </c:strCache>
            </c:strRef>
          </c:cat>
          <c:val>
            <c:numRef>
              <c:f>Лист6!$C$16:$G$16</c:f>
              <c:numCache>
                <c:formatCode>0</c:formatCode>
                <c:ptCount val="5"/>
                <c:pt idx="0">
                  <c:v>34.9</c:v>
                </c:pt>
                <c:pt idx="1">
                  <c:v>33.300000000000004</c:v>
                </c:pt>
                <c:pt idx="2">
                  <c:v>36.1</c:v>
                </c:pt>
                <c:pt idx="3">
                  <c:v>35.20000000000001</c:v>
                </c:pt>
                <c:pt idx="4">
                  <c:v>27.700000000000003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B4-42AE-89F9-898414A98775}"/>
            </c:ext>
          </c:extLst>
        </c:ser>
        <c:ser>
          <c:idx val="2"/>
          <c:order val="2"/>
          <c:tx>
            <c:strRef>
              <c:f>Лист6!$B$17</c:f>
              <c:strCache>
                <c:ptCount val="1"/>
                <c:pt idx="0">
                  <c:v>широкий круг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Лист6!$C$14:$G$14</c:f>
              <c:strCache>
                <c:ptCount val="5"/>
                <c:pt idx="0">
                  <c:v>Менее 2-х лет</c:v>
                </c:pt>
                <c:pt idx="1">
                  <c:v>Больше 2, но меньше 3 лет</c:v>
                </c:pt>
                <c:pt idx="2">
                  <c:v>Больше 3, но меньше 4 лет</c:v>
                </c:pt>
                <c:pt idx="3">
                  <c:v>Больше 4, но меньше 5 лет</c:v>
                </c:pt>
                <c:pt idx="4">
                  <c:v>Более 5 лет</c:v>
                </c:pt>
              </c:strCache>
            </c:strRef>
          </c:cat>
          <c:val>
            <c:numRef>
              <c:f>Лист6!$C$17:$G$17</c:f>
              <c:numCache>
                <c:formatCode>0</c:formatCode>
                <c:ptCount val="5"/>
                <c:pt idx="0">
                  <c:v>11.600000000000001</c:v>
                </c:pt>
                <c:pt idx="1">
                  <c:v>36.800000000000004</c:v>
                </c:pt>
                <c:pt idx="2">
                  <c:v>46.400000000000006</c:v>
                </c:pt>
                <c:pt idx="3">
                  <c:v>43.2</c:v>
                </c:pt>
                <c:pt idx="4">
                  <c:v>52.300000000000004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B4-42AE-89F9-898414A987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485120"/>
        <c:axId val="140201920"/>
      </c:barChart>
      <c:catAx>
        <c:axId val="14048512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0201920"/>
        <c:crosses val="autoZero"/>
        <c:auto val="1"/>
        <c:lblAlgn val="ctr"/>
        <c:lblOffset val="100"/>
        <c:noMultiLvlLbl val="0"/>
      </c:catAx>
      <c:valAx>
        <c:axId val="140201920"/>
        <c:scaling>
          <c:orientation val="minMax"/>
        </c:scaling>
        <c:delete val="0"/>
        <c:axPos val="t"/>
        <c:majorGridlines/>
        <c:numFmt formatCode="0%" sourceLinked="1"/>
        <c:majorTickMark val="in"/>
        <c:minorTickMark val="none"/>
        <c:tickLblPos val="none"/>
        <c:crossAx val="140485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570286943426038"/>
          <c:y val="0.19269211140274131"/>
          <c:w val="0.18485266040398787"/>
          <c:h val="0.65628207932341864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5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179342305205991"/>
          <c:y val="0.24166982644172391"/>
          <c:w val="0.34195780477361837"/>
          <c:h val="0.5126468552895684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8CE88C"/>
              </a:solidFill>
            </c:spPr>
            <c:extLst>
              <c:ext xmlns:c16="http://schemas.microsoft.com/office/drawing/2014/chart" uri="{C3380CC4-5D6E-409C-BE32-E72D297353CC}">
                <c16:uniqueId val="{00000001-46EF-4972-B613-9E3E6A062F92}"/>
              </c:ext>
            </c:extLst>
          </c:dPt>
          <c:dPt>
            <c:idx val="1"/>
            <c:bubble3D val="0"/>
            <c:spPr>
              <a:solidFill>
                <a:srgbClr val="C5FBF8"/>
              </a:solidFill>
            </c:spPr>
            <c:extLst>
              <c:ext xmlns:c16="http://schemas.microsoft.com/office/drawing/2014/chart" uri="{C3380CC4-5D6E-409C-BE32-E72D297353CC}">
                <c16:uniqueId val="{00000003-46EF-4972-B613-9E3E6A062F92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46EF-4972-B613-9E3E6A062F92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46EF-4972-B613-9E3E6A062F92}"/>
              </c:ext>
            </c:extLst>
          </c:dPt>
          <c:dPt>
            <c:idx val="4"/>
            <c:bubble3D val="0"/>
            <c:spPr>
              <a:solidFill>
                <a:srgbClr val="F0A798"/>
              </a:solidFill>
            </c:spPr>
            <c:extLst>
              <c:ext xmlns:c16="http://schemas.microsoft.com/office/drawing/2014/chart" uri="{C3380CC4-5D6E-409C-BE32-E72D297353CC}">
                <c16:uniqueId val="{00000009-46EF-4972-B613-9E3E6A062F92}"/>
              </c:ext>
            </c:extLst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46EF-4972-B613-9E3E6A062F92}"/>
              </c:ext>
            </c:extLst>
          </c:dPt>
          <c:dLbls>
            <c:dLbl>
              <c:idx val="0"/>
              <c:layout>
                <c:manualLayout>
                  <c:x val="1.7838158831182383E-2"/>
                  <c:y val="-5.9781241630510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EF-4972-B613-9E3E6A062F92}"/>
                </c:ext>
              </c:extLst>
            </c:dLbl>
            <c:dLbl>
              <c:idx val="1"/>
              <c:layout>
                <c:manualLayout>
                  <c:x val="6.8197441591594965E-2"/>
                  <c:y val="3.5904020284757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rgbClr val="00B05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EF-4972-B613-9E3E6A062F92}"/>
                </c:ext>
              </c:extLst>
            </c:dLbl>
            <c:dLbl>
              <c:idx val="2"/>
              <c:layout>
                <c:manualLayout>
                  <c:x val="-2.2339720488307326E-2"/>
                  <c:y val="3.177588515721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EF-4972-B613-9E3E6A062F92}"/>
                </c:ext>
              </c:extLst>
            </c:dLbl>
            <c:dLbl>
              <c:idx val="3"/>
              <c:layout>
                <c:manualLayout>
                  <c:x val="1.5550931781195744E-2"/>
                  <c:y val="-4.9224275536986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EF-4972-B613-9E3E6A062F92}"/>
                </c:ext>
              </c:extLst>
            </c:dLbl>
            <c:dLbl>
              <c:idx val="4"/>
              <c:layout>
                <c:manualLayout>
                  <c:x val="-7.0422803367195703E-3"/>
                  <c:y val="9.918474476404776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6EF-4972-B613-9E3E6A062F92}"/>
                </c:ext>
              </c:extLst>
            </c:dLbl>
            <c:dLbl>
              <c:idx val="5"/>
              <c:layout>
                <c:manualLayout>
                  <c:x val="-8.3150875570608459E-3"/>
                  <c:y val="-4.8909314907065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6EF-4972-B613-9E3E6A062F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'З2. Временной режим и стратегия'!$C$127:$H$127</c:f>
              <c:strCache>
                <c:ptCount val="6"/>
                <c:pt idx="0">
                  <c:v>Только я</c:v>
                </c:pt>
                <c:pt idx="1">
                  <c:v>Мои друзья</c:v>
                </c:pt>
                <c:pt idx="2">
                  <c:v>Некоторые друзья</c:v>
                </c:pt>
                <c:pt idx="3">
                  <c:v>Друзья друзей</c:v>
                </c:pt>
                <c:pt idx="4">
                  <c:v>Все пользователи</c:v>
                </c:pt>
                <c:pt idx="5">
                  <c:v>Затрудняюсь ответить</c:v>
                </c:pt>
              </c:strCache>
            </c:strRef>
          </c:cat>
          <c:val>
            <c:numRef>
              <c:f>'З2. Временной режим и стратегия'!$C$129:$H$129</c:f>
              <c:numCache>
                <c:formatCode>0%</c:formatCode>
                <c:ptCount val="6"/>
                <c:pt idx="0">
                  <c:v>6.7988668555240814E-2</c:v>
                </c:pt>
                <c:pt idx="1">
                  <c:v>0.62039660056658308</c:v>
                </c:pt>
                <c:pt idx="2">
                  <c:v>4.8158640226628913E-2</c:v>
                </c:pt>
                <c:pt idx="3">
                  <c:v>3.1161473087818695E-2</c:v>
                </c:pt>
                <c:pt idx="4">
                  <c:v>0.18413597733711046</c:v>
                </c:pt>
                <c:pt idx="5">
                  <c:v>4.8158640226628913E-2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6EF-4972-B613-9E3E6A062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182041389419334"/>
          <c:y val="0.10358152744719065"/>
          <c:w val="0.39552455086343746"/>
          <c:h val="0.80050637316744244"/>
        </c:manualLayout>
      </c:layout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2800"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8307174103237138"/>
          <c:y val="0.15375953653461721"/>
          <c:w val="0.46940748031496576"/>
          <c:h val="0.7702473719282498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B3-4877-B3FD-526781AE593E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B3-4877-B3FD-526781AE593E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B3-4877-B3FD-526781AE593E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B3-4877-B3FD-526781AE593E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B3-4877-B3FD-526781AE593E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B3-4877-B3FD-526781AE593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'З2. Временной режим и стратегия'!$C$154:$C$159</c:f>
              <c:strCache>
                <c:ptCount val="6"/>
                <c:pt idx="0">
                  <c:v>Хотят казаться кем-то другими</c:v>
                </c:pt>
                <c:pt idx="1">
                  <c:v>Не хотят, чтобы их находили в сети</c:v>
                </c:pt>
                <c:pt idx="2">
                  <c:v>Опасаются мошенников/преступников</c:v>
                </c:pt>
                <c:pt idx="3">
                  <c:v>Не доверяют администрации сети</c:v>
                </c:pt>
                <c:pt idx="4">
                  <c:v>Затрудняюсь ответить</c:v>
                </c:pt>
                <c:pt idx="5">
                  <c:v>Другое</c:v>
                </c:pt>
              </c:strCache>
            </c:strRef>
          </c:cat>
          <c:val>
            <c:numRef>
              <c:f>'З2. Временной режим и стратегия'!$D$154:$D$159</c:f>
              <c:numCache>
                <c:formatCode>General</c:formatCode>
                <c:ptCount val="6"/>
                <c:pt idx="0">
                  <c:v>61</c:v>
                </c:pt>
                <c:pt idx="1">
                  <c:v>37</c:v>
                </c:pt>
                <c:pt idx="2">
                  <c:v>25</c:v>
                </c:pt>
                <c:pt idx="3">
                  <c:v>10</c:v>
                </c:pt>
                <c:pt idx="4">
                  <c:v>9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0B3-4877-B3FD-526781AE5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014016"/>
        <c:axId val="140789440"/>
      </c:barChart>
      <c:catAx>
        <c:axId val="14101401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40789440"/>
        <c:crosses val="autoZero"/>
        <c:auto val="1"/>
        <c:lblAlgn val="ctr"/>
        <c:lblOffset val="100"/>
        <c:noMultiLvlLbl val="0"/>
      </c:catAx>
      <c:valAx>
        <c:axId val="140789440"/>
        <c:scaling>
          <c:orientation val="minMax"/>
          <c:max val="100"/>
        </c:scaling>
        <c:delete val="1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0.93359492563429569"/>
              <c:y val="0.1243523316062176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1014016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52977975579139569"/>
          <c:y val="5.9434527979377524E-2"/>
          <c:w val="0.39750582328105205"/>
          <c:h val="0.91446820037175058"/>
        </c:manualLayout>
      </c:layout>
      <c:barChart>
        <c:barDir val="bar"/>
        <c:grouping val="clustered"/>
        <c:varyColors val="0"/>
        <c:ser>
          <c:idx val="0"/>
          <c:order val="0"/>
          <c:tx>
            <c:v>Учащиеся</c:v>
          </c:tx>
          <c:spPr>
            <a:solidFill>
              <a:srgbClr val="8CE88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'З8. Восприятие родителей'!$F$159:$F$163</c:f>
              <c:strCache>
                <c:ptCount val="5"/>
                <c:pt idx="0">
                  <c:v>Ограничивали во времени пользования социальными сетями</c:v>
                </c:pt>
                <c:pt idx="1">
                  <c:v>Просматривали страницу ребенка в социальных сетях в тайне от него</c:v>
                </c:pt>
                <c:pt idx="2">
                  <c:v>Ограничивали доступ к компьютеру/планшету</c:v>
                </c:pt>
                <c:pt idx="3">
                  <c:v>Ограничивали доступ к интернету (ставили пароль)</c:v>
                </c:pt>
                <c:pt idx="4">
                  <c:v>Ограничивали доступ к социальным сетям на компьютере</c:v>
                </c:pt>
              </c:strCache>
            </c:strRef>
          </c:cat>
          <c:val>
            <c:numRef>
              <c:f>'З8. Восприятие родителей'!$G$159:$G$163</c:f>
              <c:numCache>
                <c:formatCode>0</c:formatCode>
                <c:ptCount val="5"/>
                <c:pt idx="0">
                  <c:v>31</c:v>
                </c:pt>
                <c:pt idx="1">
                  <c:v>18</c:v>
                </c:pt>
                <c:pt idx="2">
                  <c:v>17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38-40C4-939D-4F1609A7F483}"/>
            </c:ext>
          </c:extLst>
        </c:ser>
        <c:ser>
          <c:idx val="1"/>
          <c:order val="1"/>
          <c:tx>
            <c:v>Родители</c:v>
          </c:tx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938-40C4-939D-4F1609A7F483}"/>
                </c:ext>
              </c:extLst>
            </c:dLbl>
            <c:dLbl>
              <c:idx val="1"/>
              <c:layout>
                <c:manualLayout>
                  <c:x val="-1.02301790281333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38-40C4-939D-4F1609A7F483}"/>
                </c:ext>
              </c:extLst>
            </c:dLbl>
            <c:dLbl>
              <c:idx val="9"/>
              <c:layout>
                <c:manualLayout>
                  <c:x val="-1.3640238704177587E-2"/>
                  <c:y val="-4.74495848161329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38-40C4-939D-4F1609A7F483}"/>
                </c:ext>
              </c:extLst>
            </c:dLbl>
            <c:dLbl>
              <c:idx val="12"/>
              <c:layout>
                <c:manualLayout>
                  <c:x val="-1.87553282182438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38-40C4-939D-4F1609A7F483}"/>
                </c:ext>
              </c:extLst>
            </c:dLbl>
            <c:dLbl>
              <c:idx val="13"/>
              <c:layout>
                <c:manualLayout>
                  <c:x val="-1.1935208866155183E-2"/>
                  <c:y val="-2.37247924080672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38-40C4-939D-4F1609A7F48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'З8. Восприятие родителей'!$F$159:$F$163</c:f>
              <c:strCache>
                <c:ptCount val="5"/>
                <c:pt idx="0">
                  <c:v>Ограничивали во времени пользования социальными сетями</c:v>
                </c:pt>
                <c:pt idx="1">
                  <c:v>Просматривали страницу ребенка в социальных сетях в тайне от него</c:v>
                </c:pt>
                <c:pt idx="2">
                  <c:v>Ограничивали доступ к компьютеру/планшету</c:v>
                </c:pt>
                <c:pt idx="3">
                  <c:v>Ограничивали доступ к интернету (ставили пароль)</c:v>
                </c:pt>
                <c:pt idx="4">
                  <c:v>Ограничивали доступ к социальным сетям на компьютере</c:v>
                </c:pt>
              </c:strCache>
            </c:strRef>
          </c:cat>
          <c:val>
            <c:numRef>
              <c:f>'З8. Восприятие родителей'!$H$159:$H$163</c:f>
              <c:numCache>
                <c:formatCode>0</c:formatCode>
                <c:ptCount val="5"/>
                <c:pt idx="0">
                  <c:v>61</c:v>
                </c:pt>
                <c:pt idx="1">
                  <c:v>36</c:v>
                </c:pt>
                <c:pt idx="2">
                  <c:v>40</c:v>
                </c:pt>
                <c:pt idx="3">
                  <c:v>17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38-40C4-939D-4F1609A7F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402624"/>
        <c:axId val="140792320"/>
      </c:barChart>
      <c:catAx>
        <c:axId val="1414026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40792320"/>
        <c:crosses val="autoZero"/>
        <c:auto val="1"/>
        <c:lblAlgn val="ctr"/>
        <c:lblOffset val="100"/>
        <c:noMultiLvlLbl val="0"/>
      </c:catAx>
      <c:valAx>
        <c:axId val="140792320"/>
        <c:scaling>
          <c:orientation val="minMax"/>
          <c:max val="100"/>
        </c:scaling>
        <c:delete val="1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/>
                  <a:t>%</a:t>
                </a:r>
              </a:p>
            </c:rich>
          </c:tx>
          <c:layout>
            <c:manualLayout>
              <c:xMode val="edge"/>
              <c:yMode val="edge"/>
              <c:x val="0.96373290741347173"/>
              <c:y val="2.1521232497871468E-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141402624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0.60873050066856238"/>
          <c:y val="0.87738491897215953"/>
          <c:w val="0.36269239995455688"/>
          <c:h val="7.1333013816960833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55808479425509161"/>
          <c:y val="1.0132465235821451E-2"/>
          <c:w val="0.441915205744909"/>
          <c:h val="0.9826349785384813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B0CCC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'З4. Мотивы'!$C$4:$C$20</c:f>
              <c:strCache>
                <c:ptCount val="17"/>
                <c:pt idx="0">
                  <c:v>Это легкий способ всегда оставаться на связи и общаться</c:v>
                </c:pt>
                <c:pt idx="1">
                  <c:v>В социальных сетях можно быстро найти интересующую информацию (в том числе  по учебе)</c:v>
                </c:pt>
                <c:pt idx="2">
                  <c:v>Будучи в социальных сетях, легко оставаться в курсе событий в жизни друзей</c:v>
                </c:pt>
                <c:pt idx="3">
                  <c:v>В социальных сетях проще найти людей по интересам, единомышленников</c:v>
                </c:pt>
                <c:pt idx="4">
                  <c:v>Социальные сети позволяют расслабиться после учебы</c:v>
                </c:pt>
                <c:pt idx="5">
                  <c:v>В социальных сетях проще, чем в реальной жизни, высказать свое мнение о чем угодно </c:v>
                </c:pt>
                <c:pt idx="6">
                  <c:v>Это способ избежать одиночества</c:v>
                </c:pt>
                <c:pt idx="7">
                  <c:v>Это модно</c:v>
                </c:pt>
                <c:pt idx="8">
                  <c:v>В социальных сетях легче, чем в реальной жизни  найти компанию для осуществления какого-нибудь проекта (дела, мероприятия и т.п.)</c:v>
                </c:pt>
                <c:pt idx="9">
                  <c:v>В социальных сетях можно быть кем угодно</c:v>
                </c:pt>
                <c:pt idx="10">
                  <c:v>В социальных сетях проще проявить свою индивидуальность</c:v>
                </c:pt>
                <c:pt idx="11">
                  <c:v>В социальных сетях можно общаться со «звездами» (известными людьми) и быть в курсе их жизни</c:v>
                </c:pt>
                <c:pt idx="12">
                  <c:v>В социальных сетях легче добиться успеха/популярности </c:v>
                </c:pt>
                <c:pt idx="13">
                  <c:v>В социальных сетях легче найти любимого/любимую</c:v>
                </c:pt>
                <c:pt idx="14">
                  <c:v>В социальной сети можно найти способ решить свои повседневные проблемы (в том числе и материальные)</c:v>
                </c:pt>
                <c:pt idx="15">
                  <c:v>Другое</c:v>
                </c:pt>
                <c:pt idx="16">
                  <c:v>Затрудняюсь ответить</c:v>
                </c:pt>
              </c:strCache>
            </c:strRef>
          </c:cat>
          <c:val>
            <c:numRef>
              <c:f>'З4. Мотивы'!$D$4:$D$20</c:f>
              <c:numCache>
                <c:formatCode>General</c:formatCode>
                <c:ptCount val="17"/>
                <c:pt idx="0">
                  <c:v>80</c:v>
                </c:pt>
                <c:pt idx="1">
                  <c:v>44</c:v>
                </c:pt>
                <c:pt idx="2">
                  <c:v>43</c:v>
                </c:pt>
                <c:pt idx="3">
                  <c:v>42</c:v>
                </c:pt>
                <c:pt idx="4">
                  <c:v>40</c:v>
                </c:pt>
                <c:pt idx="5">
                  <c:v>37</c:v>
                </c:pt>
                <c:pt idx="6">
                  <c:v>35</c:v>
                </c:pt>
                <c:pt idx="7">
                  <c:v>34</c:v>
                </c:pt>
                <c:pt idx="8">
                  <c:v>23</c:v>
                </c:pt>
                <c:pt idx="9">
                  <c:v>23</c:v>
                </c:pt>
                <c:pt idx="10">
                  <c:v>20</c:v>
                </c:pt>
                <c:pt idx="11">
                  <c:v>17</c:v>
                </c:pt>
                <c:pt idx="12">
                  <c:v>16</c:v>
                </c:pt>
                <c:pt idx="13">
                  <c:v>11</c:v>
                </c:pt>
                <c:pt idx="14">
                  <c:v>8</c:v>
                </c:pt>
                <c:pt idx="15">
                  <c:v>3</c:v>
                </c:pt>
                <c:pt idx="1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02-43F2-A579-38D3C851F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496832"/>
        <c:axId val="140771904"/>
      </c:barChart>
      <c:catAx>
        <c:axId val="1414968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0771904"/>
        <c:crosses val="autoZero"/>
        <c:auto val="1"/>
        <c:lblAlgn val="ctr"/>
        <c:lblOffset val="100"/>
        <c:noMultiLvlLbl val="0"/>
      </c:catAx>
      <c:valAx>
        <c:axId val="14077190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one"/>
        <c:crossAx val="1414968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51775241347452716"/>
          <c:y val="3.8081331155248865E-2"/>
          <c:w val="0.46401203959793935"/>
          <c:h val="0.92835655434718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 w="55000" cap="flat" cmpd="thickThin" algn="ctr">
              <a:solidFill>
                <a:schemeClr val="accent1"/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'З4. Мотивы'!$C$34:$C$45</c:f>
              <c:strCache>
                <c:ptCount val="12"/>
                <c:pt idx="0">
                  <c:v>Здесь зарегистрировано большинство моих друзей и знакомых</c:v>
                </c:pt>
                <c:pt idx="1">
                  <c:v>В этой сети богатый выбор функциональных возможностей (прослушивание музыки, просмотр кино, обмен файлами)</c:v>
                </c:pt>
                <c:pt idx="2">
                  <c:v>Эта сеть максимально проста и удобна в  использовании, имеет удобный интерфейс</c:v>
                </c:pt>
                <c:pt idx="3">
                  <c:v>Эта сеть наилучшим образом удовлетворяет мои интересы</c:v>
                </c:pt>
                <c:pt idx="4">
                  <c:v>В этой сети я чувствую себя комфортно (среди своих)</c:v>
                </c:pt>
                <c:pt idx="5">
                  <c:v>Здесь можно легко найти друзей по интересам/ хобби</c:v>
                </c:pt>
                <c:pt idx="6">
                  <c:v>В этой сети следят за качеством выкладываемой информации и нарушениями правил поведения</c:v>
                </c:pt>
                <c:pt idx="7">
                  <c:v>Здесь меньше всего вмешиваются модераторы</c:v>
                </c:pt>
                <c:pt idx="8">
                  <c:v>В этой сети богатый выбор кино и музыки, которую можно бесплатно скачивать</c:v>
                </c:pt>
                <c:pt idx="9">
                  <c:v>В этой сети можно легко найти интересующую меня информацию</c:v>
                </c:pt>
                <c:pt idx="10">
                  <c:v>Здесь я могу общаться с друзьями из других стран</c:v>
                </c:pt>
                <c:pt idx="11">
                  <c:v>Другое</c:v>
                </c:pt>
              </c:strCache>
            </c:strRef>
          </c:cat>
          <c:val>
            <c:numRef>
              <c:f>'З4. Мотивы'!$D$34:$D$45</c:f>
              <c:numCache>
                <c:formatCode>General</c:formatCode>
                <c:ptCount val="12"/>
                <c:pt idx="0">
                  <c:v>82</c:v>
                </c:pt>
                <c:pt idx="1">
                  <c:v>67</c:v>
                </c:pt>
                <c:pt idx="2">
                  <c:v>44</c:v>
                </c:pt>
                <c:pt idx="3">
                  <c:v>28</c:v>
                </c:pt>
                <c:pt idx="4">
                  <c:v>20</c:v>
                </c:pt>
                <c:pt idx="5">
                  <c:v>17</c:v>
                </c:pt>
                <c:pt idx="6">
                  <c:v>5</c:v>
                </c:pt>
                <c:pt idx="7">
                  <c:v>4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64-4814-B57E-BA9FAD83A2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498880"/>
        <c:axId val="140774208"/>
      </c:barChart>
      <c:catAx>
        <c:axId val="1414988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40774208"/>
        <c:crosses val="autoZero"/>
        <c:auto val="1"/>
        <c:lblAlgn val="ctr"/>
        <c:lblOffset val="100"/>
        <c:noMultiLvlLbl val="0"/>
      </c:catAx>
      <c:valAx>
        <c:axId val="140774208"/>
        <c:scaling>
          <c:orientation val="minMax"/>
          <c:max val="100"/>
        </c:scaling>
        <c:delete val="0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0.97051740990210911"/>
              <c:y val="2.9332246524723583E-2"/>
            </c:manualLayout>
          </c:layout>
          <c:overlay val="0"/>
        </c:title>
        <c:numFmt formatCode="General" sourceLinked="1"/>
        <c:majorTickMark val="in"/>
        <c:minorTickMark val="none"/>
        <c:tickLblPos val="none"/>
        <c:crossAx val="141498880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="1"/>
      </a:pPr>
      <a:endParaRPr lang="ru-RU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48756878224559"/>
          <c:y val="0"/>
          <c:w val="0.79274952323149861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'3.Функции социальных сетей'!$Q$66:$Q$73</c:f>
              <c:strCache>
                <c:ptCount val="8"/>
                <c:pt idx="0">
                  <c:v>Коммуникативная функция </c:v>
                </c:pt>
                <c:pt idx="1">
                  <c:v>Развлекательная функция </c:v>
                </c:pt>
                <c:pt idx="2">
                  <c:v>Информационная функция</c:v>
                </c:pt>
                <c:pt idx="3">
                  <c:v>Функция самоактуализации</c:v>
                </c:pt>
                <c:pt idx="4">
                  <c:v>Функция идентификации</c:v>
                </c:pt>
                <c:pt idx="5">
                  <c:v>Функция самопрезентации</c:v>
                </c:pt>
                <c:pt idx="6">
                  <c:v>Компенсационная </c:v>
                </c:pt>
                <c:pt idx="7">
                  <c:v>Коммерческая функция</c:v>
                </c:pt>
              </c:strCache>
            </c:strRef>
          </c:cat>
          <c:val>
            <c:numRef>
              <c:f>'3.Функции социальных сетей'!$R$66:$R$73</c:f>
              <c:numCache>
                <c:formatCode>General</c:formatCode>
                <c:ptCount val="8"/>
                <c:pt idx="0">
                  <c:v>166</c:v>
                </c:pt>
                <c:pt idx="1">
                  <c:v>145</c:v>
                </c:pt>
                <c:pt idx="2">
                  <c:v>103</c:v>
                </c:pt>
                <c:pt idx="3">
                  <c:v>58</c:v>
                </c:pt>
                <c:pt idx="4">
                  <c:v>32</c:v>
                </c:pt>
                <c:pt idx="5">
                  <c:v>23</c:v>
                </c:pt>
                <c:pt idx="6">
                  <c:v>23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BB-4B64-ADDC-FC0BBF2BB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834432"/>
        <c:axId val="140776512"/>
      </c:barChart>
      <c:catAx>
        <c:axId val="13083443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40776512"/>
        <c:crosses val="autoZero"/>
        <c:auto val="1"/>
        <c:lblAlgn val="ctr"/>
        <c:lblOffset val="100"/>
        <c:noMultiLvlLbl val="0"/>
      </c:catAx>
      <c:valAx>
        <c:axId val="140776512"/>
        <c:scaling>
          <c:orientation val="minMax"/>
          <c:max val="170"/>
        </c:scaling>
        <c:delete val="1"/>
        <c:axPos val="t"/>
        <c:numFmt formatCode="General" sourceLinked="1"/>
        <c:majorTickMark val="out"/>
        <c:minorTickMark val="none"/>
        <c:tickLblPos val="none"/>
        <c:crossAx val="130834432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+mj-lt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48756878224559"/>
          <c:y val="0"/>
          <c:w val="0.79274952323149861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'3.Функции социальных сетей'!$Q$66:$Q$73</c:f>
              <c:strCache>
                <c:ptCount val="8"/>
                <c:pt idx="0">
                  <c:v>Коммуникативная функция </c:v>
                </c:pt>
                <c:pt idx="1">
                  <c:v>Развлекательная функция </c:v>
                </c:pt>
                <c:pt idx="2">
                  <c:v>Информационная функция</c:v>
                </c:pt>
                <c:pt idx="3">
                  <c:v>Функция самоактуализации</c:v>
                </c:pt>
                <c:pt idx="4">
                  <c:v>Функция идентификации</c:v>
                </c:pt>
                <c:pt idx="5">
                  <c:v>Функция самопрезентации</c:v>
                </c:pt>
                <c:pt idx="6">
                  <c:v>Компенсационная </c:v>
                </c:pt>
                <c:pt idx="7">
                  <c:v>Коммерческая функция</c:v>
                </c:pt>
              </c:strCache>
            </c:strRef>
          </c:cat>
          <c:val>
            <c:numRef>
              <c:f>'3.Функции социальных сетей'!$R$66:$R$73</c:f>
              <c:numCache>
                <c:formatCode>General</c:formatCode>
                <c:ptCount val="8"/>
                <c:pt idx="0">
                  <c:v>166</c:v>
                </c:pt>
                <c:pt idx="1">
                  <c:v>145</c:v>
                </c:pt>
                <c:pt idx="2">
                  <c:v>103</c:v>
                </c:pt>
                <c:pt idx="3">
                  <c:v>58</c:v>
                </c:pt>
                <c:pt idx="4">
                  <c:v>32</c:v>
                </c:pt>
                <c:pt idx="5">
                  <c:v>23</c:v>
                </c:pt>
                <c:pt idx="6">
                  <c:v>23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70-4F7F-947E-CE702FA84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835968"/>
        <c:axId val="140914624"/>
      </c:barChart>
      <c:catAx>
        <c:axId val="1308359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40914624"/>
        <c:crosses val="autoZero"/>
        <c:auto val="1"/>
        <c:lblAlgn val="ctr"/>
        <c:lblOffset val="100"/>
        <c:noMultiLvlLbl val="0"/>
      </c:catAx>
      <c:valAx>
        <c:axId val="140914624"/>
        <c:scaling>
          <c:orientation val="minMax"/>
          <c:max val="170"/>
        </c:scaling>
        <c:delete val="1"/>
        <c:axPos val="t"/>
        <c:numFmt formatCode="General" sourceLinked="1"/>
        <c:majorTickMark val="out"/>
        <c:minorTickMark val="none"/>
        <c:tickLblPos val="none"/>
        <c:crossAx val="130835968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+mj-lt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8536279893757628"/>
          <c:y val="7.3343450063122423E-3"/>
          <c:w val="0.49942018484372164"/>
          <c:h val="0.97048038867333286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3603-4E82-B1F6-69E6B1D7CA33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3603-4E82-B1F6-69E6B1D7CA3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3603-4E82-B1F6-69E6B1D7CA33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3603-4E82-B1F6-69E6B1D7CA33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9-3603-4E82-B1F6-69E6B1D7CA33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3603-4E82-B1F6-69E6B1D7CA33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3603-4E82-B1F6-69E6B1D7CA33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F-3603-4E82-B1F6-69E6B1D7CA33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1-3603-4E82-B1F6-69E6B1D7CA33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3-3603-4E82-B1F6-69E6B1D7CA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'3.Функции социальных сетей'!$C$64:$C$84</c:f>
              <c:strCache>
                <c:ptCount val="21"/>
                <c:pt idx="0">
                  <c:v>Общение ( в том числе с друзьями и знакомыми) </c:v>
                </c:pt>
                <c:pt idx="1">
                  <c:v>Прослушивание, просмотр, скачивание бесплатных фильмов, музыки</c:v>
                </c:pt>
                <c:pt idx="2">
                  <c:v>Получение информации о новостях/ новостные ленты</c:v>
                </c:pt>
                <c:pt idx="3">
                  <c:v>Развлечения/ просмотр смешных картинок, цитат и т.п.</c:v>
                </c:pt>
                <c:pt idx="4">
                  <c:v>Получение информации о друзьях/интересующих людях/ поддержание связи</c:v>
                </c:pt>
                <c:pt idx="5">
                  <c:v>Поиск информации для саморазвития и образования</c:v>
                </c:pt>
                <c:pt idx="6">
                  <c:v>Включение в сообщество (группу) по интересам/ хобби</c:v>
                </c:pt>
                <c:pt idx="7">
                  <c:v>Поиск новых друзей/знакомства</c:v>
                </c:pt>
                <c:pt idx="8">
                  <c:v>Возможность высказывать свое мнение/Площадка для обсуждения проблем</c:v>
                </c:pt>
                <c:pt idx="9">
                  <c:v>Презентация и продвижение своего творчества (возможность выкладывать свои рисунки/фотографии/ аудиозаписи)</c:v>
                </c:pt>
                <c:pt idx="10">
                  <c:v>Возможность делиться информацией о себе с другими</c:v>
                </c:pt>
                <c:pt idx="11">
                  <c:v>Онлайн-игры</c:v>
                </c:pt>
                <c:pt idx="12">
                  <c:v>Создание собственных групп</c:v>
                </c:pt>
                <c:pt idx="13">
                  <c:v>Покупки через группы в социальных сетях</c:v>
                </c:pt>
                <c:pt idx="14">
                  <c:v>Возможность заработать</c:v>
                </c:pt>
                <c:pt idx="15">
                  <c:v>Анонимное общение</c:v>
                </c:pt>
                <c:pt idx="16">
                  <c:v>Создание/смена своего образа (имиджа, модели поведения)</c:v>
                </c:pt>
                <c:pt idx="17">
                  <c:v>Возможность играть роли других людей/персонажей</c:v>
                </c:pt>
                <c:pt idx="18">
                  <c:v>Создание собственных групп</c:v>
                </c:pt>
                <c:pt idx="19">
                  <c:v>Возможность стать популярным</c:v>
                </c:pt>
                <c:pt idx="20">
                  <c:v>Другое</c:v>
                </c:pt>
              </c:strCache>
            </c:strRef>
          </c:cat>
          <c:val>
            <c:numRef>
              <c:f>'3.Функции социальных сетей'!$D$64:$D$84</c:f>
              <c:numCache>
                <c:formatCode>General</c:formatCode>
                <c:ptCount val="21"/>
                <c:pt idx="0">
                  <c:v>91</c:v>
                </c:pt>
                <c:pt idx="1">
                  <c:v>78</c:v>
                </c:pt>
                <c:pt idx="2">
                  <c:v>60</c:v>
                </c:pt>
                <c:pt idx="3">
                  <c:v>53</c:v>
                </c:pt>
                <c:pt idx="4">
                  <c:v>53</c:v>
                </c:pt>
                <c:pt idx="5">
                  <c:v>42</c:v>
                </c:pt>
                <c:pt idx="6">
                  <c:v>32</c:v>
                </c:pt>
                <c:pt idx="7">
                  <c:v>21</c:v>
                </c:pt>
                <c:pt idx="8">
                  <c:v>17</c:v>
                </c:pt>
                <c:pt idx="9">
                  <c:v>17</c:v>
                </c:pt>
                <c:pt idx="10">
                  <c:v>17</c:v>
                </c:pt>
                <c:pt idx="11">
                  <c:v>16</c:v>
                </c:pt>
                <c:pt idx="12">
                  <c:v>12</c:v>
                </c:pt>
                <c:pt idx="13">
                  <c:v>11</c:v>
                </c:pt>
                <c:pt idx="14">
                  <c:v>7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5</c:v>
                </c:pt>
                <c:pt idx="19">
                  <c:v>5</c:v>
                </c:pt>
                <c:pt idx="2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603-4E82-B1F6-69E6B1D7C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742016"/>
        <c:axId val="102625216"/>
      </c:barChart>
      <c:catAx>
        <c:axId val="14274201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2625216"/>
        <c:crosses val="autoZero"/>
        <c:auto val="1"/>
        <c:lblAlgn val="ctr"/>
        <c:lblOffset val="100"/>
        <c:noMultiLvlLbl val="0"/>
      </c:catAx>
      <c:valAx>
        <c:axId val="10262521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142742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681115281180122E-3"/>
          <c:y val="0.13918749053176133"/>
          <c:w val="0.9613294703366293"/>
          <c:h val="0.60633077806169688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787-4A77-9E33-44AA3761336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787-4A77-9E33-44AA3761336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787-4A77-9E33-44AA3761336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787-4A77-9E33-44AA3761336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787-4A77-9E33-44AA3761336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787-4A77-9E33-44AA37613362}"/>
              </c:ext>
            </c:extLst>
          </c:dPt>
          <c:dLbls>
            <c:spPr>
              <a:solidFill>
                <a:srgbClr val="5B9BD5">
                  <a:alpha val="7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dk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'З2. Временной режим и стратегия'!$C$91:$C$96</c:f>
              <c:strCache>
                <c:ptCount val="6"/>
                <c:pt idx="0">
                  <c:v>Меньше года</c:v>
                </c:pt>
                <c:pt idx="1">
                  <c:v>Больше года, но меньше 2 лет</c:v>
                </c:pt>
                <c:pt idx="2">
                  <c:v>Больше 2, но меньше 3 лет</c:v>
                </c:pt>
                <c:pt idx="3">
                  <c:v>Больше 3, но меньше 4 лет</c:v>
                </c:pt>
                <c:pt idx="4">
                  <c:v>Больше 4, но меньше 5 лет</c:v>
                </c:pt>
                <c:pt idx="5">
                  <c:v>Более 5 лет</c:v>
                </c:pt>
              </c:strCache>
            </c:strRef>
          </c:cat>
          <c:val>
            <c:numRef>
              <c:f>'З2. Временной режим и стратегия'!$G$91:$G$96</c:f>
              <c:numCache>
                <c:formatCode>0</c:formatCode>
                <c:ptCount val="6"/>
                <c:pt idx="0">
                  <c:v>3.6931818181818477</c:v>
                </c:pt>
                <c:pt idx="1">
                  <c:v>8.5227272727273267</c:v>
                </c:pt>
                <c:pt idx="2">
                  <c:v>16.47727272727273</c:v>
                </c:pt>
                <c:pt idx="3">
                  <c:v>27.556818181818397</c:v>
                </c:pt>
                <c:pt idx="4">
                  <c:v>25</c:v>
                </c:pt>
                <c:pt idx="5">
                  <c:v>18.75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787-4A77-9E33-44AA376133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97487872"/>
        <c:axId val="66746560"/>
      </c:barChart>
      <c:catAx>
        <c:axId val="97487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150" normalizeH="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6746560"/>
        <c:crosses val="autoZero"/>
        <c:auto val="1"/>
        <c:lblAlgn val="ctr"/>
        <c:lblOffset val="100"/>
        <c:noMultiLvlLbl val="0"/>
      </c:catAx>
      <c:valAx>
        <c:axId val="6674656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9748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lt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 sz="1400">
          <a:solidFill>
            <a:schemeClr val="dk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ru-RU"/>
    </a:p>
  </c:txPr>
  <c:externalData r:id="rId4">
    <c:autoUpdate val="0"/>
  </c:externalData>
  <c:userShapes r:id="rId5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50030658774436509"/>
          <c:y val="3.7393904045746433E-2"/>
          <c:w val="0.43650946895512593"/>
          <c:h val="0.9547082379294058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1B59-460B-AE7D-D4494132AA1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3-1B59-460B-AE7D-D4494132AA1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1B59-460B-AE7D-D4494132AA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'З5 Практическое значение'!$C$5:$C$20</c:f>
              <c:strCache>
                <c:ptCount val="16"/>
                <c:pt idx="0">
                  <c:v>Слушаю/скачиваю музыку, аудиокниги </c:v>
                </c:pt>
                <c:pt idx="1">
                  <c:v>Общаюсь с друзьями</c:v>
                </c:pt>
                <c:pt idx="2">
                  <c:v>Смотрю/скачиваю кино</c:v>
                </c:pt>
                <c:pt idx="3">
                  <c:v>Посещаю/читаю паблики</c:v>
                </c:pt>
                <c:pt idx="4">
                  <c:v>Получаю новую информацию о друзьях, событиях в мире и т.п.</c:v>
                </c:pt>
                <c:pt idx="5">
                  <c:v>Выкладываю свои фотографии</c:v>
                </c:pt>
                <c:pt idx="6">
                  <c:v>Ищу информацию для учебы</c:v>
                </c:pt>
                <c:pt idx="7">
                  <c:v>Комментирую фотографии / заметки других людей</c:v>
                </c:pt>
                <c:pt idx="8">
                  <c:v>Обмениваюсь файлами</c:v>
                </c:pt>
                <c:pt idx="9">
                  <c:v>Пишу заметки/делюсь своими мыслями</c:v>
                </c:pt>
                <c:pt idx="10">
                  <c:v>Играю в он-лайн игры</c:v>
                </c:pt>
                <c:pt idx="11">
                  <c:v>Ищу готовые домашние задания</c:v>
                </c:pt>
                <c:pt idx="12">
                  <c:v>Завожу новых друзей по интересам</c:v>
                </c:pt>
                <c:pt idx="13">
                  <c:v>Играю роли других людей/персонажей</c:v>
                </c:pt>
                <c:pt idx="14">
                  <c:v>Пытаюсь заработать, подрабатываю</c:v>
                </c:pt>
                <c:pt idx="15">
                  <c:v>Другое</c:v>
                </c:pt>
              </c:strCache>
            </c:strRef>
          </c:cat>
          <c:val>
            <c:numRef>
              <c:f>'З5 Практическое значение'!$G$5:$G$20</c:f>
              <c:numCache>
                <c:formatCode>0</c:formatCode>
                <c:ptCount val="16"/>
                <c:pt idx="0">
                  <c:v>90.704225352113127</c:v>
                </c:pt>
                <c:pt idx="1">
                  <c:v>81.408450704225373</c:v>
                </c:pt>
                <c:pt idx="2">
                  <c:v>66.478873239435771</c:v>
                </c:pt>
                <c:pt idx="3">
                  <c:v>57.74647887323944</c:v>
                </c:pt>
                <c:pt idx="4">
                  <c:v>42.816901408450704</c:v>
                </c:pt>
                <c:pt idx="5">
                  <c:v>32.957746478872842</c:v>
                </c:pt>
                <c:pt idx="6">
                  <c:v>27.605633802816889</c:v>
                </c:pt>
                <c:pt idx="7">
                  <c:v>21.690140845070424</c:v>
                </c:pt>
                <c:pt idx="8">
                  <c:v>20.281690140845072</c:v>
                </c:pt>
                <c:pt idx="9">
                  <c:v>13.239436619718436</c:v>
                </c:pt>
                <c:pt idx="10">
                  <c:v>9.295774647887324</c:v>
                </c:pt>
                <c:pt idx="11">
                  <c:v>9.0140845070423268</c:v>
                </c:pt>
                <c:pt idx="12">
                  <c:v>8.4507042253521227</c:v>
                </c:pt>
                <c:pt idx="13">
                  <c:v>2.8169014084507027</c:v>
                </c:pt>
                <c:pt idx="14">
                  <c:v>2.5352112676056402</c:v>
                </c:pt>
                <c:pt idx="15">
                  <c:v>1.971830985915493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59-460B-AE7D-D4494132AA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744064"/>
        <c:axId val="102627520"/>
      </c:barChart>
      <c:catAx>
        <c:axId val="1427440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2627520"/>
        <c:crosses val="autoZero"/>
        <c:auto val="1"/>
        <c:lblAlgn val="ctr"/>
        <c:lblOffset val="100"/>
        <c:noMultiLvlLbl val="0"/>
      </c:catAx>
      <c:valAx>
        <c:axId val="102627520"/>
        <c:scaling>
          <c:orientation val="minMax"/>
          <c:max val="100"/>
        </c:scaling>
        <c:delete val="0"/>
        <c:axPos val="t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ru-RU" sz="1600" b="0"/>
                  <a:t>%</a:t>
                </a:r>
              </a:p>
            </c:rich>
          </c:tx>
          <c:layout>
            <c:manualLayout>
              <c:xMode val="edge"/>
              <c:yMode val="edge"/>
              <c:x val="0.96436327403519062"/>
              <c:y val="5.0488437792626337E-2"/>
            </c:manualLayout>
          </c:layout>
          <c:overlay val="0"/>
        </c:title>
        <c:numFmt formatCode="0" sourceLinked="1"/>
        <c:majorTickMark val="in"/>
        <c:minorTickMark val="none"/>
        <c:tickLblPos val="none"/>
        <c:crossAx val="142744064"/>
        <c:crosses val="autoZero"/>
        <c:crossBetween val="between"/>
        <c:majorUnit val="50"/>
        <c:minorUnit val="2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ru-RU"/>
    </a:p>
  </c:txPr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1679595606104786"/>
          <c:y val="0"/>
          <c:w val="0.58320404393895209"/>
          <c:h val="0.9529440506090399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B0CCC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'З2. Временной режим и стратегия'!$C$258:$C$264</c:f>
              <c:strCache>
                <c:ptCount val="7"/>
                <c:pt idx="0">
                  <c:v>Только тех, кого знаю лично</c:v>
                </c:pt>
                <c:pt idx="1">
                  <c:v>Тех, кого не знаю лично, но кто по каким-либо причинам мне интересен (общие увлечения, личная симпатия)</c:v>
                </c:pt>
                <c:pt idx="2">
                  <c:v>Тех, кого не знаю лично, но с кем у меня есть общие друзья</c:v>
                </c:pt>
                <c:pt idx="3">
                  <c:v>Выборочно тех, кто «стучится» мне в друзья, указывая причину добавления</c:v>
                </c:pt>
                <c:pt idx="4">
                  <c:v>Всех, кто «стучится» мне в друзья, в том числе абсолютно незнакомых людей</c:v>
                </c:pt>
                <c:pt idx="5">
                  <c:v>Я сам часто добавляю абсолютно незнакомых мне людей</c:v>
                </c:pt>
                <c:pt idx="6">
                  <c:v>Другое </c:v>
                </c:pt>
              </c:strCache>
            </c:strRef>
          </c:cat>
          <c:val>
            <c:numRef>
              <c:f>'З2. Временной режим и стратегия'!$D$258:$D$264</c:f>
              <c:numCache>
                <c:formatCode>General</c:formatCode>
                <c:ptCount val="7"/>
                <c:pt idx="0">
                  <c:v>80</c:v>
                </c:pt>
                <c:pt idx="1">
                  <c:v>39</c:v>
                </c:pt>
                <c:pt idx="2">
                  <c:v>30</c:v>
                </c:pt>
                <c:pt idx="3">
                  <c:v>17</c:v>
                </c:pt>
                <c:pt idx="4">
                  <c:v>4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EA-4B74-877D-70A6BD0036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420480"/>
        <c:axId val="142828096"/>
      </c:barChart>
      <c:catAx>
        <c:axId val="1424204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700" b="1">
                <a:latin typeface="Calibri" panose="020F0502020204030204" pitchFamily="34" charset="0"/>
                <a:cs typeface="Times New Roman" panose="02020603050405020304" pitchFamily="18" charset="0"/>
              </a:defRPr>
            </a:pPr>
            <a:endParaRPr lang="ru-RU"/>
          </a:p>
        </c:txPr>
        <c:crossAx val="142828096"/>
        <c:crosses val="autoZero"/>
        <c:auto val="1"/>
        <c:lblAlgn val="ctr"/>
        <c:lblOffset val="100"/>
        <c:noMultiLvlLbl val="0"/>
      </c:catAx>
      <c:valAx>
        <c:axId val="142828096"/>
        <c:scaling>
          <c:orientation val="minMax"/>
          <c:max val="100"/>
        </c:scaling>
        <c:delete val="0"/>
        <c:axPos val="t"/>
        <c:title>
          <c:tx>
            <c:rich>
              <a:bodyPr/>
              <a:lstStyle/>
              <a:p>
                <a:pPr>
                  <a:defRPr sz="1800" b="0"/>
                </a:pPr>
                <a:r>
                  <a:rPr lang="ru-RU" sz="1800" b="0"/>
                  <a:t>%</a:t>
                </a:r>
              </a:p>
            </c:rich>
          </c:tx>
          <c:layout>
            <c:manualLayout>
              <c:xMode val="edge"/>
              <c:yMode val="edge"/>
              <c:x val="0.96102483717313347"/>
              <c:y val="1.3993328226688299E-2"/>
            </c:manualLayout>
          </c:layout>
          <c:overlay val="0"/>
        </c:title>
        <c:numFmt formatCode="General" sourceLinked="1"/>
        <c:majorTickMark val="in"/>
        <c:minorTickMark val="none"/>
        <c:tickLblPos val="none"/>
        <c:crossAx val="142420480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61815434700765404"/>
          <c:y val="4.4451079509684105E-2"/>
          <c:w val="0.36820662063558368"/>
          <c:h val="0.955549004771768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'3.Функции социальных сетей'!$C$169:$C$177</c:f>
              <c:strCache>
                <c:ptCount val="9"/>
                <c:pt idx="0">
                  <c:v>Информацию о событиях в жизни друзей</c:v>
                </c:pt>
                <c:pt idx="1">
                  <c:v>Информацию о событиях в мире</c:v>
                </c:pt>
                <c:pt idx="2">
                  <c:v>Новости интересующей Вас группы/ сообщества (информацию по хобби)</c:v>
                </c:pt>
                <c:pt idx="3">
                  <c:v>Информацию о культурных мероприятиях (кино, театр, выставки)</c:v>
                </c:pt>
                <c:pt idx="4">
                  <c:v>Информацию по учебе</c:v>
                </c:pt>
                <c:pt idx="5">
                  <c:v>Информацию о событиях в стране</c:v>
                </c:pt>
                <c:pt idx="6">
                  <c:v>Информацию о досуговых мероприятиях (дискотеках, встречах в клубах, тусовках и т.п.)</c:v>
                </c:pt>
                <c:pt idx="7">
                  <c:v>Не получаю никакую информацию </c:v>
                </c:pt>
                <c:pt idx="8">
                  <c:v>Другое</c:v>
                </c:pt>
              </c:strCache>
            </c:strRef>
          </c:cat>
          <c:val>
            <c:numRef>
              <c:f>'3.Функции социальных сетей'!$D$169:$D$177</c:f>
              <c:numCache>
                <c:formatCode>General</c:formatCode>
                <c:ptCount val="9"/>
                <c:pt idx="0">
                  <c:v>63</c:v>
                </c:pt>
                <c:pt idx="1">
                  <c:v>57</c:v>
                </c:pt>
                <c:pt idx="2">
                  <c:v>49</c:v>
                </c:pt>
                <c:pt idx="3">
                  <c:v>47</c:v>
                </c:pt>
                <c:pt idx="4">
                  <c:v>40</c:v>
                </c:pt>
                <c:pt idx="5">
                  <c:v>29</c:v>
                </c:pt>
                <c:pt idx="6">
                  <c:v>28</c:v>
                </c:pt>
                <c:pt idx="7">
                  <c:v>5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D1-4501-B729-D9CA23B12B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684672"/>
        <c:axId val="142830400"/>
      </c:barChart>
      <c:catAx>
        <c:axId val="14268467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42830400"/>
        <c:crosses val="autoZero"/>
        <c:auto val="1"/>
        <c:lblAlgn val="ctr"/>
        <c:lblOffset val="100"/>
        <c:noMultiLvlLbl val="0"/>
      </c:catAx>
      <c:valAx>
        <c:axId val="142830400"/>
        <c:scaling>
          <c:orientation val="minMax"/>
          <c:max val="100"/>
        </c:scaling>
        <c:delete val="0"/>
        <c:axPos val="t"/>
        <c:numFmt formatCode="General" sourceLinked="1"/>
        <c:majorTickMark val="in"/>
        <c:minorTickMark val="none"/>
        <c:tickLblPos val="none"/>
        <c:crossAx val="142684672"/>
        <c:crosses val="autoZero"/>
        <c:crossBetween val="between"/>
        <c:majorUnit val="5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ru-RU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51407923262964128"/>
          <c:y val="1.0974531112599802E-2"/>
          <c:w val="0.397505823281047"/>
          <c:h val="0.980386014512481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'З5 Практическое значение'!$E$51</c:f>
              <c:strCache>
                <c:ptCount val="1"/>
                <c:pt idx="0">
                  <c:v>Юноши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'З5 Практическое значение'!$D$52:$D$70</c:f>
              <c:strCache>
                <c:ptCount val="19"/>
                <c:pt idx="0">
                  <c:v>Кино и музыка</c:v>
                </c:pt>
                <c:pt idx="1">
                  <c:v>Приколы/ картинки/ юмор</c:v>
                </c:pt>
                <c:pt idx="2">
                  <c:v>Спорт и здоровый образ жизни</c:v>
                </c:pt>
                <c:pt idx="3">
                  <c:v>Образовательные / языковые и т.п.</c:v>
                </c:pt>
                <c:pt idx="4">
                  <c:v>Искусство / живопись / фотографии / креативная реклама</c:v>
                </c:pt>
                <c:pt idx="5">
                  <c:v>Фан-клубы известных людей/ персонажей/ кино и т.п.</c:v>
                </c:pt>
                <c:pt idx="6">
                  <c:v>Кулинарные</c:v>
                </c:pt>
                <c:pt idx="7">
                  <c:v>Путешествия / другие страны</c:v>
                </c:pt>
                <c:pt idx="8">
                  <c:v>Литература</c:v>
                </c:pt>
                <c:pt idx="9">
                  <c:v>Сообщества для девушек </c:v>
                </c:pt>
                <c:pt idx="10">
                  <c:v>Психология / психология отношений / чувства</c:v>
                </c:pt>
                <c:pt idx="11">
                  <c:v>Политика и общество</c:v>
                </c:pt>
                <c:pt idx="12">
                  <c:v>Рукоделие</c:v>
                </c:pt>
                <c:pt idx="13">
                  <c:v>Бизнес-сообщества/ все о бизнесе и деньгах</c:v>
                </c:pt>
                <c:pt idx="14">
                  <c:v>Другое</c:v>
                </c:pt>
                <c:pt idx="15">
                  <c:v>Сообщества для юношей </c:v>
                </c:pt>
                <c:pt idx="16">
                  <c:v>Благотворительные / помощь другим</c:v>
                </c:pt>
                <c:pt idx="17">
                  <c:v>Не подписываюсь  ни на какие группы</c:v>
                </c:pt>
                <c:pt idx="18">
                  <c:v>Сообщества для подростков (MDK, VAO v Govno)</c:v>
                </c:pt>
              </c:strCache>
            </c:strRef>
          </c:cat>
          <c:val>
            <c:numRef>
              <c:f>'З5 Практическое значение'!$E$52:$E$70</c:f>
              <c:numCache>
                <c:formatCode>General</c:formatCode>
                <c:ptCount val="19"/>
                <c:pt idx="0">
                  <c:v>66</c:v>
                </c:pt>
                <c:pt idx="1">
                  <c:v>59</c:v>
                </c:pt>
                <c:pt idx="2">
                  <c:v>41</c:v>
                </c:pt>
                <c:pt idx="3">
                  <c:v>24</c:v>
                </c:pt>
                <c:pt idx="4">
                  <c:v>19</c:v>
                </c:pt>
                <c:pt idx="5">
                  <c:v>19</c:v>
                </c:pt>
                <c:pt idx="6">
                  <c:v>8</c:v>
                </c:pt>
                <c:pt idx="7">
                  <c:v>13</c:v>
                </c:pt>
                <c:pt idx="8">
                  <c:v>11</c:v>
                </c:pt>
                <c:pt idx="9">
                  <c:v>3</c:v>
                </c:pt>
                <c:pt idx="10">
                  <c:v>10</c:v>
                </c:pt>
                <c:pt idx="11">
                  <c:v>13</c:v>
                </c:pt>
                <c:pt idx="12">
                  <c:v>2</c:v>
                </c:pt>
                <c:pt idx="13">
                  <c:v>8</c:v>
                </c:pt>
                <c:pt idx="14">
                  <c:v>6</c:v>
                </c:pt>
                <c:pt idx="15">
                  <c:v>9</c:v>
                </c:pt>
                <c:pt idx="16">
                  <c:v>2</c:v>
                </c:pt>
                <c:pt idx="17">
                  <c:v>4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3D-4EB0-8D49-7B51467AFEBE}"/>
            </c:ext>
          </c:extLst>
        </c:ser>
        <c:ser>
          <c:idx val="1"/>
          <c:order val="1"/>
          <c:tx>
            <c:strRef>
              <c:f>'З5 Практическое значение'!$F$51</c:f>
              <c:strCache>
                <c:ptCount val="1"/>
                <c:pt idx="0">
                  <c:v>Девушки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  <c:invertIfNegative val="0"/>
          <c:dLbls>
            <c:dLbl>
              <c:idx val="1"/>
              <c:layout>
                <c:manualLayout>
                  <c:x val="-1.023017902813315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3D-4EB0-8D49-7B51467AFEBE}"/>
                </c:ext>
              </c:extLst>
            </c:dLbl>
            <c:dLbl>
              <c:idx val="9"/>
              <c:layout>
                <c:manualLayout>
                  <c:x val="-1.3640238704177467E-2"/>
                  <c:y val="-4.74495848161329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3D-4EB0-8D49-7B51467AFEBE}"/>
                </c:ext>
              </c:extLst>
            </c:dLbl>
            <c:dLbl>
              <c:idx val="12"/>
              <c:layout>
                <c:manualLayout>
                  <c:x val="-1.87553282182438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3D-4EB0-8D49-7B51467AFEBE}"/>
                </c:ext>
              </c:extLst>
            </c:dLbl>
            <c:dLbl>
              <c:idx val="13"/>
              <c:layout>
                <c:manualLayout>
                  <c:x val="-1.1935208866155183E-2"/>
                  <c:y val="-2.37247924080672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3D-4EB0-8D49-7B51467AFE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'З5 Практическое значение'!$D$52:$D$70</c:f>
              <c:strCache>
                <c:ptCount val="19"/>
                <c:pt idx="0">
                  <c:v>Кино и музыка</c:v>
                </c:pt>
                <c:pt idx="1">
                  <c:v>Приколы/ картинки/ юмор</c:v>
                </c:pt>
                <c:pt idx="2">
                  <c:v>Спорт и здоровый образ жизни</c:v>
                </c:pt>
                <c:pt idx="3">
                  <c:v>Образовательные / языковые и т.п.</c:v>
                </c:pt>
                <c:pt idx="4">
                  <c:v>Искусство / живопись / фотографии / креативная реклама</c:v>
                </c:pt>
                <c:pt idx="5">
                  <c:v>Фан-клубы известных людей/ персонажей/ кино и т.п.</c:v>
                </c:pt>
                <c:pt idx="6">
                  <c:v>Кулинарные</c:v>
                </c:pt>
                <c:pt idx="7">
                  <c:v>Путешествия / другие страны</c:v>
                </c:pt>
                <c:pt idx="8">
                  <c:v>Литература</c:v>
                </c:pt>
                <c:pt idx="9">
                  <c:v>Сообщества для девушек </c:v>
                </c:pt>
                <c:pt idx="10">
                  <c:v>Психология / психология отношений / чувства</c:v>
                </c:pt>
                <c:pt idx="11">
                  <c:v>Политика и общество</c:v>
                </c:pt>
                <c:pt idx="12">
                  <c:v>Рукоделие</c:v>
                </c:pt>
                <c:pt idx="13">
                  <c:v>Бизнес-сообщества/ все о бизнесе и деньгах</c:v>
                </c:pt>
                <c:pt idx="14">
                  <c:v>Другое</c:v>
                </c:pt>
                <c:pt idx="15">
                  <c:v>Сообщества для юношей </c:v>
                </c:pt>
                <c:pt idx="16">
                  <c:v>Благотворительные / помощь другим</c:v>
                </c:pt>
                <c:pt idx="17">
                  <c:v>Не подписываюсь  ни на какие группы</c:v>
                </c:pt>
                <c:pt idx="18">
                  <c:v>Сообщества для подростков (MDK, VAO v Govno)</c:v>
                </c:pt>
              </c:strCache>
            </c:strRef>
          </c:cat>
          <c:val>
            <c:numRef>
              <c:f>'З5 Практическое значение'!$F$52:$F$70</c:f>
              <c:numCache>
                <c:formatCode>General</c:formatCode>
                <c:ptCount val="19"/>
                <c:pt idx="0">
                  <c:v>75</c:v>
                </c:pt>
                <c:pt idx="1">
                  <c:v>52</c:v>
                </c:pt>
                <c:pt idx="2">
                  <c:v>51</c:v>
                </c:pt>
                <c:pt idx="3">
                  <c:v>43</c:v>
                </c:pt>
                <c:pt idx="4">
                  <c:v>45</c:v>
                </c:pt>
                <c:pt idx="5">
                  <c:v>31</c:v>
                </c:pt>
                <c:pt idx="6">
                  <c:v>39</c:v>
                </c:pt>
                <c:pt idx="7">
                  <c:v>32</c:v>
                </c:pt>
                <c:pt idx="8">
                  <c:v>31</c:v>
                </c:pt>
                <c:pt idx="9">
                  <c:v>34</c:v>
                </c:pt>
                <c:pt idx="10">
                  <c:v>26</c:v>
                </c:pt>
                <c:pt idx="11">
                  <c:v>12</c:v>
                </c:pt>
                <c:pt idx="12">
                  <c:v>14</c:v>
                </c:pt>
                <c:pt idx="13">
                  <c:v>5</c:v>
                </c:pt>
                <c:pt idx="14">
                  <c:v>5</c:v>
                </c:pt>
                <c:pt idx="15">
                  <c:v>2</c:v>
                </c:pt>
                <c:pt idx="16">
                  <c:v>7</c:v>
                </c:pt>
                <c:pt idx="17">
                  <c:v>2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3D-4EB0-8D49-7B51467AF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566400"/>
        <c:axId val="142832704"/>
      </c:barChart>
      <c:catAx>
        <c:axId val="14256640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42832704"/>
        <c:crosses val="autoZero"/>
        <c:auto val="1"/>
        <c:lblAlgn val="ctr"/>
        <c:lblOffset val="100"/>
        <c:noMultiLvlLbl val="0"/>
      </c:catAx>
      <c:valAx>
        <c:axId val="142832704"/>
        <c:scaling>
          <c:orientation val="minMax"/>
          <c:max val="100"/>
        </c:scaling>
        <c:delete val="1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0.92248700044569898"/>
              <c:y val="5.908419497784419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2566400"/>
        <c:crosses val="autoZero"/>
        <c:crossBetween val="between"/>
        <c:majorUnit val="50"/>
      </c:valAx>
    </c:plotArea>
    <c:legend>
      <c:legendPos val="b"/>
      <c:layout>
        <c:manualLayout>
          <c:xMode val="edge"/>
          <c:yMode val="edge"/>
          <c:x val="0.85489123649952026"/>
          <c:y val="0.47656473851040265"/>
          <c:w val="0.14510872275131798"/>
          <c:h val="9.1418419057477801E-2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ru-RU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974845533998982"/>
          <c:y val="2.2991154083521908E-2"/>
          <c:w val="0.45578901693060087"/>
          <c:h val="0.9540176918329561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Несколько раз в день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Придумываю и/или меняю статусы</c:v>
                </c:pt>
                <c:pt idx="1">
                  <c:v>Пишу заметки про себя и свою жизнь</c:v>
                </c:pt>
                <c:pt idx="2">
                  <c:v>Выкладываю фотографии</c:v>
                </c:pt>
                <c:pt idx="3">
                  <c:v>Комментирую обновления на страницах друзей</c:v>
                </c:pt>
                <c:pt idx="4">
                  <c:v>Оставляю комментарии в сообществах по интересам</c:v>
                </c:pt>
                <c:pt idx="5">
                  <c:v>Добавляю музыку/видео</c:v>
                </c:pt>
                <c:pt idx="6">
                  <c:v>Делаю репосты/ставлю лайки  (фотографиям, картинки, сообщениям и т.д..)</c:v>
                </c:pt>
                <c:pt idx="7">
                  <c:v>Выкладываю свое творчество</c:v>
                </c:pt>
              </c:strCache>
            </c:strRef>
          </c:cat>
          <c:val>
            <c:numRef>
              <c:f>Лист1!$B$2:$B$9</c:f>
              <c:numCache>
                <c:formatCode>###0</c:formatCode>
                <c:ptCount val="8"/>
                <c:pt idx="0">
                  <c:v>1.6949152542372881</c:v>
                </c:pt>
                <c:pt idx="1">
                  <c:v>2.5495750708215299</c:v>
                </c:pt>
                <c:pt idx="2">
                  <c:v>2.8328611898016995</c:v>
                </c:pt>
                <c:pt idx="3">
                  <c:v>5.3672316384180787</c:v>
                </c:pt>
                <c:pt idx="4">
                  <c:v>7.042253521126761</c:v>
                </c:pt>
                <c:pt idx="5">
                  <c:v>24.858757062146893</c:v>
                </c:pt>
                <c:pt idx="6">
                  <c:v>36.182336182336179</c:v>
                </c:pt>
                <c:pt idx="7">
                  <c:v>23.255813953488371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F1-407A-B567-B22463408D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Несколько раз в неделю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Придумываю и/или меняю статусы</c:v>
                </c:pt>
                <c:pt idx="1">
                  <c:v>Пишу заметки про себя и свою жизнь</c:v>
                </c:pt>
                <c:pt idx="2">
                  <c:v>Выкладываю фотографии</c:v>
                </c:pt>
                <c:pt idx="3">
                  <c:v>Комментирую обновления на страницах друзей</c:v>
                </c:pt>
                <c:pt idx="4">
                  <c:v>Оставляю комментарии в сообществах по интересам</c:v>
                </c:pt>
                <c:pt idx="5">
                  <c:v>Добавляю музыку/видео</c:v>
                </c:pt>
                <c:pt idx="6">
                  <c:v>Делаю репосты/ставлю лайки  (фотографиям, картинки, сообщениям и т.д..)</c:v>
                </c:pt>
                <c:pt idx="7">
                  <c:v>Выкладываю свое творчество</c:v>
                </c:pt>
              </c:strCache>
            </c:strRef>
          </c:cat>
          <c:val>
            <c:numRef>
              <c:f>Лист1!$C$2:$C$9</c:f>
              <c:numCache>
                <c:formatCode>###0</c:formatCode>
                <c:ptCount val="8"/>
                <c:pt idx="0">
                  <c:v>3.3898305084745761</c:v>
                </c:pt>
                <c:pt idx="1">
                  <c:v>3.9660056657223794</c:v>
                </c:pt>
                <c:pt idx="2">
                  <c:v>11.331444759206798</c:v>
                </c:pt>
                <c:pt idx="3">
                  <c:v>22.033898305084747</c:v>
                </c:pt>
                <c:pt idx="4">
                  <c:v>14.366197183098592</c:v>
                </c:pt>
                <c:pt idx="5">
                  <c:v>36.158192090395481</c:v>
                </c:pt>
                <c:pt idx="6">
                  <c:v>25.071225071225072</c:v>
                </c:pt>
                <c:pt idx="7">
                  <c:v>27.906976744186046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F1-407A-B567-B22463408D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Реже чем раз в неделю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Придумываю и/или меняю статусы</c:v>
                </c:pt>
                <c:pt idx="1">
                  <c:v>Пишу заметки про себя и свою жизнь</c:v>
                </c:pt>
                <c:pt idx="2">
                  <c:v>Выкладываю фотографии</c:v>
                </c:pt>
                <c:pt idx="3">
                  <c:v>Комментирую обновления на страницах друзей</c:v>
                </c:pt>
                <c:pt idx="4">
                  <c:v>Оставляю комментарии в сообществах по интересам</c:v>
                </c:pt>
                <c:pt idx="5">
                  <c:v>Добавляю музыку/видео</c:v>
                </c:pt>
                <c:pt idx="6">
                  <c:v>Делаю репосты/ставлю лайки  (фотографиям, картинки, сообщениям и т.д..)</c:v>
                </c:pt>
                <c:pt idx="7">
                  <c:v>Выкладываю свое творчество</c:v>
                </c:pt>
              </c:strCache>
            </c:strRef>
          </c:cat>
          <c:val>
            <c:numRef>
              <c:f>Лист1!$D$2:$D$9</c:f>
              <c:numCache>
                <c:formatCode>###0</c:formatCode>
                <c:ptCount val="8"/>
                <c:pt idx="0">
                  <c:v>11.864406779661017</c:v>
                </c:pt>
                <c:pt idx="1">
                  <c:v>5.3824362606232299</c:v>
                </c:pt>
                <c:pt idx="2">
                  <c:v>32.577903682719544</c:v>
                </c:pt>
                <c:pt idx="3">
                  <c:v>21.1864406779661</c:v>
                </c:pt>
                <c:pt idx="4">
                  <c:v>15.774647887323944</c:v>
                </c:pt>
                <c:pt idx="5">
                  <c:v>18.64406779661017</c:v>
                </c:pt>
                <c:pt idx="6">
                  <c:v>13.105413105413106</c:v>
                </c:pt>
                <c:pt idx="7">
                  <c:v>11.627906976744185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F1-407A-B567-B22463408DA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Редко, в исключительных случаях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Придумываю и/или меняю статусы</c:v>
                </c:pt>
                <c:pt idx="1">
                  <c:v>Пишу заметки про себя и свою жизнь</c:v>
                </c:pt>
                <c:pt idx="2">
                  <c:v>Выкладываю фотографии</c:v>
                </c:pt>
                <c:pt idx="3">
                  <c:v>Комментирую обновления на страницах друзей</c:v>
                </c:pt>
                <c:pt idx="4">
                  <c:v>Оставляю комментарии в сообществах по интересам</c:v>
                </c:pt>
                <c:pt idx="5">
                  <c:v>Добавляю музыку/видео</c:v>
                </c:pt>
                <c:pt idx="6">
                  <c:v>Делаю репосты/ставлю лайки  (фотографиям, картинки, сообщениям и т.д..)</c:v>
                </c:pt>
                <c:pt idx="7">
                  <c:v>Выкладываю свое творчество</c:v>
                </c:pt>
              </c:strCache>
            </c:strRef>
          </c:cat>
          <c:val>
            <c:numRef>
              <c:f>Лист1!$E$2:$E$9</c:f>
              <c:numCache>
                <c:formatCode>###0</c:formatCode>
                <c:ptCount val="8"/>
                <c:pt idx="0">
                  <c:v>39.548022598870055</c:v>
                </c:pt>
                <c:pt idx="1">
                  <c:v>18.696883852691219</c:v>
                </c:pt>
                <c:pt idx="2">
                  <c:v>39.093484419263454</c:v>
                </c:pt>
                <c:pt idx="3">
                  <c:v>29.378531073446329</c:v>
                </c:pt>
                <c:pt idx="4">
                  <c:v>23.098591549295776</c:v>
                </c:pt>
                <c:pt idx="5">
                  <c:v>7.6271186440677967</c:v>
                </c:pt>
                <c:pt idx="6">
                  <c:v>13.39031339031339</c:v>
                </c:pt>
                <c:pt idx="7">
                  <c:v>9.3023255813953494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F1-407A-B567-B22463408DA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Не делаю</c:v>
                </c:pt>
              </c:strCache>
            </c:strRef>
          </c:tx>
          <c:spPr>
            <a:solidFill>
              <a:schemeClr val="accent2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Придумываю и/или меняю статусы</c:v>
                </c:pt>
                <c:pt idx="1">
                  <c:v>Пишу заметки про себя и свою жизнь</c:v>
                </c:pt>
                <c:pt idx="2">
                  <c:v>Выкладываю фотографии</c:v>
                </c:pt>
                <c:pt idx="3">
                  <c:v>Комментирую обновления на страницах друзей</c:v>
                </c:pt>
                <c:pt idx="4">
                  <c:v>Оставляю комментарии в сообществах по интересам</c:v>
                </c:pt>
                <c:pt idx="5">
                  <c:v>Добавляю музыку/видео</c:v>
                </c:pt>
                <c:pt idx="6">
                  <c:v>Делаю репосты/ставлю лайки  (фотографиям, картинки, сообщениям и т.д..)</c:v>
                </c:pt>
                <c:pt idx="7">
                  <c:v>Выкладываю свое творчество</c:v>
                </c:pt>
              </c:strCache>
            </c:strRef>
          </c:cat>
          <c:val>
            <c:numRef>
              <c:f>Лист1!$F$2:$F$9</c:f>
              <c:numCache>
                <c:formatCode>###0</c:formatCode>
                <c:ptCount val="8"/>
                <c:pt idx="0">
                  <c:v>43.502824858757059</c:v>
                </c:pt>
                <c:pt idx="1">
                  <c:v>69.405099150141638</c:v>
                </c:pt>
                <c:pt idx="2">
                  <c:v>14.164305949008499</c:v>
                </c:pt>
                <c:pt idx="3">
                  <c:v>21.751412429378529</c:v>
                </c:pt>
                <c:pt idx="4">
                  <c:v>39.718309859154928</c:v>
                </c:pt>
                <c:pt idx="5">
                  <c:v>12.711864406779661</c:v>
                </c:pt>
                <c:pt idx="6">
                  <c:v>11.965811965811966</c:v>
                </c:pt>
                <c:pt idx="7">
                  <c:v>25.581395348837209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F1-407A-B567-B22463408DA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142686720"/>
        <c:axId val="142835008"/>
      </c:barChart>
      <c:catAx>
        <c:axId val="142686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835008"/>
        <c:crosses val="autoZero"/>
        <c:auto val="1"/>
        <c:lblAlgn val="ctr"/>
        <c:lblOffset val="100"/>
        <c:noMultiLvlLbl val="0"/>
      </c:catAx>
      <c:valAx>
        <c:axId val="1428350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crossAx val="14268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478261134295277"/>
          <c:y val="0.37853445793046697"/>
          <c:w val="0.23839436063302658"/>
          <c:h val="0.389238428306932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6836760776049222"/>
          <c:y val="0"/>
          <c:w val="0.41953258936039917"/>
          <c:h val="0.9289577901278295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8DAAF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Лист1!$B$5:$B$10</c:f>
              <c:strCache>
                <c:ptCount val="6"/>
                <c:pt idx="0">
                  <c:v>Для того, чтобы собрать единомышленников/людей по интересам</c:v>
                </c:pt>
                <c:pt idx="1">
                  <c:v>Чтобы делиться своими мыслями/творчеством/интересами с другими</c:v>
                </c:pt>
                <c:pt idx="2">
                  <c:v>Для определенных мероприятий – способ собрать и оповестить друзей, знакомых</c:v>
                </c:pt>
                <c:pt idx="3">
                  <c:v>Чтобы заработать / что-то продать/ рекламировать</c:v>
                </c:pt>
                <c:pt idx="4">
                  <c:v>Чтобы стать популярным</c:v>
                </c:pt>
                <c:pt idx="5">
                  <c:v>Другое</c:v>
                </c:pt>
              </c:strCache>
            </c:strRef>
          </c:cat>
          <c:val>
            <c:numRef>
              <c:f>Лист1!$E$5:$E$10</c:f>
              <c:numCache>
                <c:formatCode>0</c:formatCode>
                <c:ptCount val="6"/>
                <c:pt idx="0">
                  <c:v>49.397590361445786</c:v>
                </c:pt>
                <c:pt idx="1">
                  <c:v>31.325301204819279</c:v>
                </c:pt>
                <c:pt idx="2">
                  <c:v>28.915662650602407</c:v>
                </c:pt>
                <c:pt idx="3">
                  <c:v>10.843373493975781</c:v>
                </c:pt>
                <c:pt idx="4">
                  <c:v>7.8313253012048802</c:v>
                </c:pt>
                <c:pt idx="5">
                  <c:v>8.4337349397591268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22-4FA5-8E42-81E9FCBD0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511744"/>
        <c:axId val="140211264"/>
      </c:barChart>
      <c:catAx>
        <c:axId val="14051174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0211264"/>
        <c:crosses val="autoZero"/>
        <c:auto val="1"/>
        <c:lblAlgn val="ctr"/>
        <c:lblOffset val="100"/>
        <c:noMultiLvlLbl val="0"/>
      </c:catAx>
      <c:valAx>
        <c:axId val="140211264"/>
        <c:scaling>
          <c:orientation val="minMax"/>
          <c:max val="100"/>
        </c:scaling>
        <c:delete val="0"/>
        <c:axPos val="t"/>
        <c:numFmt formatCode="0" sourceLinked="1"/>
        <c:majorTickMark val="in"/>
        <c:minorTickMark val="none"/>
        <c:tickLblPos val="none"/>
        <c:txPr>
          <a:bodyPr/>
          <a:lstStyle/>
          <a:p>
            <a:pPr>
              <a:defRPr sz="1100"/>
            </a:pPr>
            <a:endParaRPr lang="ru-RU"/>
          </a:p>
        </c:txPr>
        <c:crossAx val="140511744"/>
        <c:crosses val="autoZero"/>
        <c:crossBetween val="between"/>
        <c:majorUnit val="50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805555555555555"/>
          <c:y val="0.11342592592592593"/>
          <c:w val="0.61458333333333337"/>
          <c:h val="0.57843137254901966"/>
        </c:manualLayout>
      </c:layout>
      <c:pieChart>
        <c:varyColors val="1"/>
        <c:ser>
          <c:idx val="0"/>
          <c:order val="0"/>
          <c:spPr>
            <a:solidFill>
              <a:schemeClr val="accent2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ED-45C8-99D8-8B455FA46CB7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ED-45C8-99D8-8B455FA46CB7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ED-45C8-99D8-8B455FA46CB7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ED-45C8-99D8-8B455FA46C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время!$I$5:$I$8</c:f>
              <c:strCache>
                <c:ptCount val="4"/>
                <c:pt idx="0">
                  <c:v>Менее 1 часа в день</c:v>
                </c:pt>
                <c:pt idx="1">
                  <c:v>От 1 до 3 часов в день</c:v>
                </c:pt>
                <c:pt idx="2">
                  <c:v>От 3 до 5 часов в день</c:v>
                </c:pt>
                <c:pt idx="3">
                  <c:v>Более 5 часов в день</c:v>
                </c:pt>
              </c:strCache>
            </c:strRef>
          </c:cat>
          <c:val>
            <c:numRef>
              <c:f>время!$J$5:$J$8</c:f>
              <c:numCache>
                <c:formatCode>0%</c:formatCode>
                <c:ptCount val="4"/>
                <c:pt idx="0">
                  <c:v>0.15</c:v>
                </c:pt>
                <c:pt idx="1">
                  <c:v>0.37</c:v>
                </c:pt>
                <c:pt idx="2">
                  <c:v>0.22</c:v>
                </c:pt>
                <c:pt idx="3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ED-45C8-99D8-8B455FA46C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181491202488598E-2"/>
          <c:y val="0.16587025886470075"/>
          <c:w val="0.55705988140371343"/>
          <c:h val="0.58982810972157895"/>
        </c:manualLayout>
      </c:layout>
      <c:pieChart>
        <c:varyColors val="1"/>
        <c:ser>
          <c:idx val="0"/>
          <c:order val="0"/>
          <c:spPr>
            <a:solidFill>
              <a:schemeClr val="accent2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1F-4A67-87A8-6A8FD29CA5C4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1F-4A67-87A8-6A8FD29CA5C4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1F-4A67-87A8-6A8FD29CA5C4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E1F-4A67-87A8-6A8FD29CA5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время!$C$4:$C$7</c:f>
              <c:strCache>
                <c:ptCount val="4"/>
                <c:pt idx="0">
                  <c:v>Менее 1 часа в день</c:v>
                </c:pt>
                <c:pt idx="1">
                  <c:v>От 1 до 3 часов в день</c:v>
                </c:pt>
                <c:pt idx="2">
                  <c:v>От 3 до 5 часов в день</c:v>
                </c:pt>
                <c:pt idx="3">
                  <c:v>Более 5 часов в день</c:v>
                </c:pt>
              </c:strCache>
            </c:strRef>
          </c:cat>
          <c:val>
            <c:numRef>
              <c:f>время!$D$4:$D$7</c:f>
              <c:numCache>
                <c:formatCode>####%</c:formatCode>
                <c:ptCount val="4"/>
                <c:pt idx="0">
                  <c:v>0.16430594900849857</c:v>
                </c:pt>
                <c:pt idx="1">
                  <c:v>0.43626062322946174</c:v>
                </c:pt>
                <c:pt idx="2">
                  <c:v>0.20963172804532579</c:v>
                </c:pt>
                <c:pt idx="3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E1F-4A67-87A8-6A8FD29CA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040808952425246"/>
          <c:y val="6.3376048582162517E-2"/>
          <c:w val="0.32715747770529219"/>
          <c:h val="0.811156399567701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90"/>
      <c:rotY val="1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81048494054164"/>
          <c:y val="1.1591686935005091E-2"/>
          <c:w val="0.65837172437649205"/>
          <c:h val="0.7368636865534834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3"/>
            <c:spPr>
              <a:solidFill>
                <a:srgbClr val="C5FBF8"/>
              </a:solidFill>
            </c:spPr>
            <c:extLst>
              <c:ext xmlns:c16="http://schemas.microsoft.com/office/drawing/2014/chart" uri="{C3380CC4-5D6E-409C-BE32-E72D297353CC}">
                <c16:uniqueId val="{00000001-FE48-49C4-9766-1DC84A94A56A}"/>
              </c:ext>
            </c:extLst>
          </c:dPt>
          <c:dPt>
            <c:idx val="1"/>
            <c:bubble3D val="0"/>
            <c:explosion val="0"/>
            <c:spPr>
              <a:solidFill>
                <a:srgbClr val="C6F6E5"/>
              </a:solidFill>
            </c:spPr>
            <c:extLst>
              <c:ext xmlns:c16="http://schemas.microsoft.com/office/drawing/2014/chart" uri="{C3380CC4-5D6E-409C-BE32-E72D297353CC}">
                <c16:uniqueId val="{00000003-FE48-49C4-9766-1DC84A94A56A}"/>
              </c:ext>
            </c:extLst>
          </c:dPt>
          <c:dPt>
            <c:idx val="2"/>
            <c:bubble3D val="0"/>
            <c:explosion val="7"/>
            <c:spPr>
              <a:solidFill>
                <a:srgbClr val="F0A798"/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FE48-49C4-9766-1DC84A94A56A}"/>
              </c:ext>
            </c:extLst>
          </c:dPt>
          <c:dPt>
            <c:idx val="3"/>
            <c:bubble3D val="0"/>
            <c:spPr>
              <a:solidFill>
                <a:srgbClr val="8DAAFB"/>
              </a:solidFill>
            </c:spPr>
            <c:extLst>
              <c:ext xmlns:c16="http://schemas.microsoft.com/office/drawing/2014/chart" uri="{C3380CC4-5D6E-409C-BE32-E72D297353CC}">
                <c16:uniqueId val="{00000007-FE48-49C4-9766-1DC84A94A56A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FE48-49C4-9766-1DC84A94A56A}"/>
              </c:ext>
            </c:extLst>
          </c:dPt>
          <c:dLbls>
            <c:dLbl>
              <c:idx val="0"/>
              <c:layout>
                <c:manualLayout>
                  <c:x val="1.7858603839607287E-2"/>
                  <c:y val="-0.158512577226279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48-49C4-9766-1DC84A94A56A}"/>
                </c:ext>
              </c:extLst>
            </c:dLbl>
            <c:dLbl>
              <c:idx val="1"/>
              <c:layout>
                <c:manualLayout>
                  <c:x val="5.868836822456662E-2"/>
                  <c:y val="9.1229405132092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48-49C4-9766-1DC84A94A56A}"/>
                </c:ext>
              </c:extLst>
            </c:dLbl>
            <c:dLbl>
              <c:idx val="2"/>
              <c:layout>
                <c:manualLayout>
                  <c:x val="-7.8314067909178539E-2"/>
                  <c:y val="7.7222699060252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48-49C4-9766-1DC84A94A56A}"/>
                </c:ext>
              </c:extLst>
            </c:dLbl>
            <c:dLbl>
              <c:idx val="3"/>
              <c:layout>
                <c:manualLayout>
                  <c:x val="2.5049824414111604E-2"/>
                  <c:y val="-4.0308613176388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48-49C4-9766-1DC84A94A56A}"/>
                </c:ext>
              </c:extLst>
            </c:dLbl>
            <c:dLbl>
              <c:idx val="4"/>
              <c:layout>
                <c:manualLayout>
                  <c:x val="1.8796650056878542E-2"/>
                  <c:y val="1.300636288889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48-49C4-9766-1DC84A94A5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'З2. Временной режим и стратегия'!$C$114:$C$118</c:f>
              <c:strCache>
                <c:ptCount val="5"/>
                <c:pt idx="0">
                  <c:v>Провожу столько же времени</c:v>
                </c:pt>
                <c:pt idx="1">
                  <c:v>Провожу меньше времени</c:v>
                </c:pt>
                <c:pt idx="2">
                  <c:v>Провожу больше времени</c:v>
                </c:pt>
                <c:pt idx="3">
                  <c:v>Практически совсем перестал/перестала бывать в социальных сетях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'З2. Временной режим и стратегия'!$D$114:$D$118</c:f>
              <c:numCache>
                <c:formatCode>0%</c:formatCode>
                <c:ptCount val="5"/>
                <c:pt idx="0">
                  <c:v>0.4152542372881356</c:v>
                </c:pt>
                <c:pt idx="1">
                  <c:v>0.29661016949152541</c:v>
                </c:pt>
                <c:pt idx="2">
                  <c:v>0.20056497175141241</c:v>
                </c:pt>
                <c:pt idx="3">
                  <c:v>3.9548022598870053E-2</c:v>
                </c:pt>
                <c:pt idx="4">
                  <c:v>4.8022598870056499E-2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E48-49C4-9766-1DC84A94A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1.6513340468314833E-2"/>
          <c:y val="0.69115319258561014"/>
          <c:w val="0.96966972824036901"/>
          <c:h val="0.30884680741438975"/>
        </c:manualLayout>
      </c:layout>
      <c:overlay val="0"/>
      <c:txPr>
        <a:bodyPr/>
        <a:lstStyle/>
        <a:p>
          <a:pPr>
            <a:defRPr sz="2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90"/>
      <c:rotY val="1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70945015430024"/>
          <c:y val="0"/>
          <c:w val="0.55114365965148304"/>
          <c:h val="0.58759570273504458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13"/>
            <c:spPr>
              <a:solidFill>
                <a:srgbClr val="C5FBF8"/>
              </a:solidFill>
            </c:spPr>
            <c:extLst>
              <c:ext xmlns:c16="http://schemas.microsoft.com/office/drawing/2014/chart" uri="{C3380CC4-5D6E-409C-BE32-E72D297353CC}">
                <c16:uniqueId val="{00000001-141B-485E-A8A0-37933AEA982E}"/>
              </c:ext>
            </c:extLst>
          </c:dPt>
          <c:dPt>
            <c:idx val="1"/>
            <c:bubble3D val="0"/>
            <c:explosion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141B-485E-A8A0-37933AEA982E}"/>
              </c:ext>
            </c:extLst>
          </c:dPt>
          <c:dPt>
            <c:idx val="2"/>
            <c:bubble3D val="0"/>
            <c:explosion val="11"/>
            <c:spPr>
              <a:solidFill>
                <a:srgbClr val="FFFF00">
                  <a:alpha val="92941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141B-485E-A8A0-37933AEA982E}"/>
              </c:ext>
            </c:extLst>
          </c:dPt>
          <c:dPt>
            <c:idx val="3"/>
            <c:bubble3D val="0"/>
            <c:spPr>
              <a:solidFill>
                <a:srgbClr val="8DAAFB"/>
              </a:solidFill>
            </c:spPr>
            <c:extLst>
              <c:ext xmlns:c16="http://schemas.microsoft.com/office/drawing/2014/chart" uri="{C3380CC4-5D6E-409C-BE32-E72D297353CC}">
                <c16:uniqueId val="{00000007-141B-485E-A8A0-37933AEA982E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9-141B-485E-A8A0-37933AEA982E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141B-485E-A8A0-37933AEA982E}"/>
              </c:ext>
            </c:extLst>
          </c:dPt>
          <c:dLbls>
            <c:dLbl>
              <c:idx val="0"/>
              <c:layout>
                <c:manualLayout>
                  <c:x val="8.6642997801092525E-2"/>
                  <c:y val="-0.1075409658064170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1B-485E-A8A0-37933AEA982E}"/>
                </c:ext>
              </c:extLst>
            </c:dLbl>
            <c:dLbl>
              <c:idx val="1"/>
              <c:layout>
                <c:manualLayout>
                  <c:x val="0.10372809384117769"/>
                  <c:y val="0.1371444706340792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1B-485E-A8A0-37933AEA982E}"/>
                </c:ext>
              </c:extLst>
            </c:dLbl>
            <c:dLbl>
              <c:idx val="2"/>
              <c:layout>
                <c:manualLayout>
                  <c:x val="-0.14267009356990321"/>
                  <c:y val="2.040609747465800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1B-485E-A8A0-37933AEA982E}"/>
                </c:ext>
              </c:extLst>
            </c:dLbl>
            <c:dLbl>
              <c:idx val="3"/>
              <c:layout>
                <c:manualLayout>
                  <c:x val="8.6556120655771548E-2"/>
                  <c:y val="-7.30990168612370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1B-485E-A8A0-37933AEA98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'З1.Аудитория общения'!$C$7:$C$12</c:f>
              <c:strCache>
                <c:ptCount val="6"/>
                <c:pt idx="0">
                  <c:v>Меньше 50</c:v>
                </c:pt>
                <c:pt idx="1">
                  <c:v>От 51 до 100</c:v>
                </c:pt>
                <c:pt idx="2">
                  <c:v>От 101 до 300</c:v>
                </c:pt>
                <c:pt idx="3">
                  <c:v>От 301 до 500</c:v>
                </c:pt>
                <c:pt idx="4">
                  <c:v>От 501 до 1000</c:v>
                </c:pt>
                <c:pt idx="5">
                  <c:v>1001 и более</c:v>
                </c:pt>
              </c:strCache>
            </c:strRef>
          </c:cat>
          <c:val>
            <c:numRef>
              <c:f>'З1.Аудитория общения'!$D$7:$D$12</c:f>
              <c:numCache>
                <c:formatCode>0%</c:formatCode>
                <c:ptCount val="6"/>
                <c:pt idx="0">
                  <c:v>0.25568181818181818</c:v>
                </c:pt>
                <c:pt idx="1">
                  <c:v>0.33806818181818638</c:v>
                </c:pt>
                <c:pt idx="2">
                  <c:v>0.32102272727273307</c:v>
                </c:pt>
                <c:pt idx="3">
                  <c:v>5.6818181818182024E-2</c:v>
                </c:pt>
                <c:pt idx="4">
                  <c:v>1.9886363636363844E-2</c:v>
                </c:pt>
                <c:pt idx="5">
                  <c:v>8.5227272727274178E-3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41B-485E-A8A0-37933AEA982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0.66871828671586864"/>
          <c:w val="0.98129195968108462"/>
          <c:h val="0.28116961877210783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90"/>
      <c:rotY val="1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509194598907694E-2"/>
          <c:y val="2.8774687874435878E-2"/>
          <c:w val="0.9284175888068964"/>
          <c:h val="0.50030176852337394"/>
        </c:manualLayout>
      </c:layout>
      <c:pie3DChart>
        <c:varyColors val="1"/>
        <c:ser>
          <c:idx val="0"/>
          <c:order val="0"/>
          <c:spPr>
            <a:solidFill>
              <a:srgbClr val="ACF2D9"/>
            </a:solidFill>
          </c:spPr>
          <c:explosion val="25"/>
          <c:dPt>
            <c:idx val="0"/>
            <c:bubble3D val="0"/>
            <c:spPr>
              <a:solidFill>
                <a:srgbClr val="C5FBF8"/>
              </a:solidFill>
            </c:spPr>
            <c:extLst>
              <c:ext xmlns:c16="http://schemas.microsoft.com/office/drawing/2014/chart" uri="{C3380CC4-5D6E-409C-BE32-E72D297353CC}">
                <c16:uniqueId val="{00000001-59AF-49FB-9AE0-9E2933237500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59AF-49FB-9AE0-9E2933237500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59AF-49FB-9AE0-9E2933237500}"/>
              </c:ext>
            </c:extLst>
          </c:dPt>
          <c:dPt>
            <c:idx val="3"/>
            <c:bubble3D val="0"/>
            <c:spPr>
              <a:solidFill>
                <a:srgbClr val="8DAAFB"/>
              </a:solidFill>
            </c:spPr>
            <c:extLst>
              <c:ext xmlns:c16="http://schemas.microsoft.com/office/drawing/2014/chart" uri="{C3380CC4-5D6E-409C-BE32-E72D297353CC}">
                <c16:uniqueId val="{00000007-59AF-49FB-9AE0-9E2933237500}"/>
              </c:ext>
            </c:extLst>
          </c:dPt>
          <c:dPt>
            <c:idx val="4"/>
            <c:bubble3D val="0"/>
            <c:spPr>
              <a:solidFill>
                <a:srgbClr val="F0A798"/>
              </a:solidFill>
            </c:spPr>
            <c:extLst>
              <c:ext xmlns:c16="http://schemas.microsoft.com/office/drawing/2014/chart" uri="{C3380CC4-5D6E-409C-BE32-E72D297353CC}">
                <c16:uniqueId val="{00000009-59AF-49FB-9AE0-9E2933237500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59AF-49FB-9AE0-9E2933237500}"/>
              </c:ext>
            </c:extLst>
          </c:dPt>
          <c:dLbls>
            <c:dLbl>
              <c:idx val="0"/>
              <c:layout>
                <c:manualLayout>
                  <c:x val="8.2733947337494063E-2"/>
                  <c:y val="-0.1144117492604200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AF-49FB-9AE0-9E2933237500}"/>
                </c:ext>
              </c:extLst>
            </c:dLbl>
            <c:dLbl>
              <c:idx val="1"/>
              <c:layout>
                <c:manualLayout>
                  <c:x val="0.1387674969536899"/>
                  <c:y val="1.35256736642969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AF-49FB-9AE0-9E2933237500}"/>
                </c:ext>
              </c:extLst>
            </c:dLbl>
            <c:dLbl>
              <c:idx val="2"/>
              <c:layout>
                <c:manualLayout>
                  <c:x val="6.1283470752330413E-2"/>
                  <c:y val="6.202174001836235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AF-49FB-9AE0-9E2933237500}"/>
                </c:ext>
              </c:extLst>
            </c:dLbl>
            <c:dLbl>
              <c:idx val="3"/>
              <c:layout>
                <c:manualLayout>
                  <c:x val="-0.13416654811314335"/>
                  <c:y val="9.065588164483774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AF-49FB-9AE0-9E2933237500}"/>
                </c:ext>
              </c:extLst>
            </c:dLbl>
            <c:dLbl>
              <c:idx val="4"/>
              <c:layout>
                <c:manualLayout>
                  <c:x val="1.2478428413259027E-2"/>
                  <c:y val="-5.419503912335684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AF-49FB-9AE0-9E2933237500}"/>
                </c:ext>
              </c:extLst>
            </c:dLbl>
            <c:dLbl>
              <c:idx val="5"/>
              <c:layout>
                <c:manualLayout>
                  <c:x val="-2.2071243451206594E-2"/>
                  <c:y val="-1.9977862697478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AF-49FB-9AE0-9E29332375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'З1.Аудитория общения'!$C$20:$C$25</c:f>
              <c:strCache>
                <c:ptCount val="6"/>
                <c:pt idx="0">
                  <c:v>1-5</c:v>
                </c:pt>
                <c:pt idx="1">
                  <c:v>6-10</c:v>
                </c:pt>
                <c:pt idx="2">
                  <c:v>11-15</c:v>
                </c:pt>
                <c:pt idx="3">
                  <c:v>Больше 15</c:v>
                </c:pt>
                <c:pt idx="4">
                  <c:v>Друзей нет, только знакомые</c:v>
                </c:pt>
                <c:pt idx="5">
                  <c:v>Затрудняюсь ответить</c:v>
                </c:pt>
              </c:strCache>
            </c:strRef>
          </c:cat>
          <c:val>
            <c:numRef>
              <c:f>'З1.Аудитория общения'!$D$20:$D$25</c:f>
              <c:numCache>
                <c:formatCode>0%</c:formatCode>
                <c:ptCount val="6"/>
                <c:pt idx="0">
                  <c:v>0.22191011235955055</c:v>
                </c:pt>
                <c:pt idx="1">
                  <c:v>0.20786516853932702</c:v>
                </c:pt>
                <c:pt idx="2">
                  <c:v>9.5505617977528101E-2</c:v>
                </c:pt>
                <c:pt idx="3">
                  <c:v>0.37640449438202545</c:v>
                </c:pt>
                <c:pt idx="4">
                  <c:v>3.0898876404494548E-2</c:v>
                </c:pt>
                <c:pt idx="5">
                  <c:v>6.741573033707908E-2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9AF-49FB-9AE0-9E293323750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9.0285085142047708E-2"/>
          <c:y val="0.54128064016025257"/>
          <c:w val="0.8414251164401807"/>
          <c:h val="0.4567636359669518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8307174103237138"/>
          <c:y val="3.4633568290054352E-2"/>
          <c:w val="0.46940748031496554"/>
          <c:h val="0.8893733613578552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B0CCC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'З1.Аудитория общения'!$C$33:$C$38</c:f>
              <c:strCache>
                <c:ptCount val="6"/>
                <c:pt idx="0">
                  <c:v>Абсолютно со всеми</c:v>
                </c:pt>
                <c:pt idx="1">
                  <c:v>Практически со всеми (за исключением одного/двух)</c:v>
                </c:pt>
                <c:pt idx="2">
                  <c:v>Больше, чем с половиной</c:v>
                </c:pt>
                <c:pt idx="3">
                  <c:v>Примерно с половиной</c:v>
                </c:pt>
                <c:pt idx="4">
                  <c:v>Меньше, чем с половиной</c:v>
                </c:pt>
                <c:pt idx="5">
                  <c:v>Другое</c:v>
                </c:pt>
              </c:strCache>
            </c:strRef>
          </c:cat>
          <c:val>
            <c:numRef>
              <c:f>'З1.Аудитория общения'!$D$33:$D$38</c:f>
              <c:numCache>
                <c:formatCode>General</c:formatCode>
                <c:ptCount val="6"/>
                <c:pt idx="0">
                  <c:v>8</c:v>
                </c:pt>
                <c:pt idx="1">
                  <c:v>59</c:v>
                </c:pt>
                <c:pt idx="2">
                  <c:v>21</c:v>
                </c:pt>
                <c:pt idx="3">
                  <c:v>6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11-4F91-9168-4CFD2A51C3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249600"/>
        <c:axId val="33018368"/>
      </c:barChart>
      <c:catAx>
        <c:axId val="14024960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3018368"/>
        <c:crosses val="autoZero"/>
        <c:auto val="1"/>
        <c:lblAlgn val="ctr"/>
        <c:lblOffset val="100"/>
        <c:noMultiLvlLbl val="0"/>
      </c:catAx>
      <c:valAx>
        <c:axId val="33018368"/>
        <c:scaling>
          <c:orientation val="minMax"/>
          <c:max val="100"/>
        </c:scaling>
        <c:delete val="0"/>
        <c:axPos val="t"/>
        <c:numFmt formatCode="General" sourceLinked="1"/>
        <c:majorTickMark val="in"/>
        <c:minorTickMark val="none"/>
        <c:tickLblPos val="none"/>
        <c:crossAx val="140249600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4019954896066312"/>
          <c:y val="4.7789719214703402E-2"/>
          <c:w val="0.64359754988508511"/>
          <c:h val="0.7639635340470555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Лист3!$C$25</c:f>
              <c:strCache>
                <c:ptCount val="1"/>
                <c:pt idx="0">
                  <c:v>минимальное</c:v>
                </c:pt>
              </c:strCache>
            </c:strRef>
          </c:tx>
          <c:spPr>
            <a:solidFill>
              <a:srgbClr val="8CE88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Лист3!$B$26:$B$30</c:f>
              <c:strCache>
                <c:ptCount val="5"/>
                <c:pt idx="0">
                  <c:v>Менее 2-х лет</c:v>
                </c:pt>
                <c:pt idx="1">
                  <c:v>Больше 2, но меньше 3 лет</c:v>
                </c:pt>
                <c:pt idx="2">
                  <c:v>Больше 3, но меньше 4 лет</c:v>
                </c:pt>
                <c:pt idx="3">
                  <c:v>Больше 4, но меньше 5 лет</c:v>
                </c:pt>
                <c:pt idx="4">
                  <c:v>Более 5 лет</c:v>
                </c:pt>
              </c:strCache>
            </c:strRef>
          </c:cat>
          <c:val>
            <c:numRef>
              <c:f>Лист3!$C$26:$C$30</c:f>
              <c:numCache>
                <c:formatCode>0</c:formatCode>
                <c:ptCount val="5"/>
                <c:pt idx="0">
                  <c:v>41.860465116279073</c:v>
                </c:pt>
                <c:pt idx="1">
                  <c:v>13.793103448275838</c:v>
                </c:pt>
                <c:pt idx="2">
                  <c:v>16.494845360824741</c:v>
                </c:pt>
                <c:pt idx="3">
                  <c:v>6.8181818181818059</c:v>
                </c:pt>
                <c:pt idx="4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48-4665-8524-7AE7BF7E96CF}"/>
            </c:ext>
          </c:extLst>
        </c:ser>
        <c:ser>
          <c:idx val="1"/>
          <c:order val="1"/>
          <c:tx>
            <c:strRef>
              <c:f>Лист3!$D$25</c:f>
              <c:strCache>
                <c:ptCount val="1"/>
                <c:pt idx="0">
                  <c:v>умеренное</c:v>
                </c:pt>
              </c:strCache>
            </c:strRef>
          </c:tx>
          <c:spPr>
            <a:solidFill>
              <a:srgbClr val="0099FF">
                <a:alpha val="50196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Лист3!$B$26:$B$30</c:f>
              <c:strCache>
                <c:ptCount val="5"/>
                <c:pt idx="0">
                  <c:v>Менее 2-х лет</c:v>
                </c:pt>
                <c:pt idx="1">
                  <c:v>Больше 2, но меньше 3 лет</c:v>
                </c:pt>
                <c:pt idx="2">
                  <c:v>Больше 3, но меньше 4 лет</c:v>
                </c:pt>
                <c:pt idx="3">
                  <c:v>Больше 4, но меньше 5 лет</c:v>
                </c:pt>
                <c:pt idx="4">
                  <c:v>Более 5 лет</c:v>
                </c:pt>
              </c:strCache>
            </c:strRef>
          </c:cat>
          <c:val>
            <c:numRef>
              <c:f>Лист3!$D$26:$D$30</c:f>
              <c:numCache>
                <c:formatCode>0</c:formatCode>
                <c:ptCount val="5"/>
                <c:pt idx="0">
                  <c:v>32.558139534883793</c:v>
                </c:pt>
                <c:pt idx="1">
                  <c:v>62.068965517241374</c:v>
                </c:pt>
                <c:pt idx="2">
                  <c:v>48.453608247422608</c:v>
                </c:pt>
                <c:pt idx="3">
                  <c:v>40.909090909090907</c:v>
                </c:pt>
                <c:pt idx="4">
                  <c:v>32.8125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48-4665-8524-7AE7BF7E96CF}"/>
            </c:ext>
          </c:extLst>
        </c:ser>
        <c:ser>
          <c:idx val="2"/>
          <c:order val="2"/>
          <c:tx>
            <c:strRef>
              <c:f>Лист3!$E$25</c:f>
              <c:strCache>
                <c:ptCount val="1"/>
                <c:pt idx="0">
                  <c:v>интенсивное</c:v>
                </c:pt>
              </c:strCache>
            </c:strRef>
          </c:tx>
          <c:spPr>
            <a:solidFill>
              <a:srgbClr val="FFC000">
                <a:alpha val="9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Лист3!$B$26:$B$30</c:f>
              <c:strCache>
                <c:ptCount val="5"/>
                <c:pt idx="0">
                  <c:v>Менее 2-х лет</c:v>
                </c:pt>
                <c:pt idx="1">
                  <c:v>Больше 2, но меньше 3 лет</c:v>
                </c:pt>
                <c:pt idx="2">
                  <c:v>Больше 3, но меньше 4 лет</c:v>
                </c:pt>
                <c:pt idx="3">
                  <c:v>Больше 4, но меньше 5 лет</c:v>
                </c:pt>
                <c:pt idx="4">
                  <c:v>Более 5 лет</c:v>
                </c:pt>
              </c:strCache>
            </c:strRef>
          </c:cat>
          <c:val>
            <c:numRef>
              <c:f>Лист3!$E$26:$E$30</c:f>
              <c:numCache>
                <c:formatCode>0</c:formatCode>
                <c:ptCount val="5"/>
                <c:pt idx="0">
                  <c:v>16.279069767441861</c:v>
                </c:pt>
                <c:pt idx="1">
                  <c:v>18.965517241379199</c:v>
                </c:pt>
                <c:pt idx="2">
                  <c:v>20.618556701030933</c:v>
                </c:pt>
                <c:pt idx="3">
                  <c:v>26.136363636363626</c:v>
                </c:pt>
                <c:pt idx="4">
                  <c:v>18.75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48-4665-8524-7AE7BF7E96CF}"/>
            </c:ext>
          </c:extLst>
        </c:ser>
        <c:ser>
          <c:idx val="3"/>
          <c:order val="3"/>
          <c:tx>
            <c:strRef>
              <c:f>Лист3!$F$25</c:f>
              <c:strCache>
                <c:ptCount val="1"/>
                <c:pt idx="0">
                  <c:v>чрезмерное</c:v>
                </c:pt>
              </c:strCache>
            </c:strRef>
          </c:tx>
          <c:spPr>
            <a:solidFill>
              <a:srgbClr val="C492C2">
                <a:alpha val="72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Лист3!$B$26:$B$30</c:f>
              <c:strCache>
                <c:ptCount val="5"/>
                <c:pt idx="0">
                  <c:v>Менее 2-х лет</c:v>
                </c:pt>
                <c:pt idx="1">
                  <c:v>Больше 2, но меньше 3 лет</c:v>
                </c:pt>
                <c:pt idx="2">
                  <c:v>Больше 3, но меньше 4 лет</c:v>
                </c:pt>
                <c:pt idx="3">
                  <c:v>Больше 4, но меньше 5 лет</c:v>
                </c:pt>
                <c:pt idx="4">
                  <c:v>Более 5 лет</c:v>
                </c:pt>
              </c:strCache>
            </c:strRef>
          </c:cat>
          <c:val>
            <c:numRef>
              <c:f>Лист3!$F$26:$F$30</c:f>
              <c:numCache>
                <c:formatCode>0</c:formatCode>
                <c:ptCount val="5"/>
                <c:pt idx="0">
                  <c:v>4.6511627906976862</c:v>
                </c:pt>
                <c:pt idx="1">
                  <c:v>3.4482758620689653</c:v>
                </c:pt>
                <c:pt idx="2">
                  <c:v>8.2474226804123489</c:v>
                </c:pt>
                <c:pt idx="3">
                  <c:v>15.909090909090922</c:v>
                </c:pt>
                <c:pt idx="4">
                  <c:v>18.75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48-4665-8524-7AE7BF7E96CF}"/>
            </c:ext>
          </c:extLst>
        </c:ser>
        <c:ser>
          <c:idx val="4"/>
          <c:order val="4"/>
          <c:tx>
            <c:strRef>
              <c:f>Лист3!$G$25</c:f>
              <c:strCache>
                <c:ptCount val="1"/>
                <c:pt idx="0">
                  <c:v>"аддиктивное"</c:v>
                </c:pt>
              </c:strCache>
            </c:strRef>
          </c:tx>
          <c:spPr>
            <a:solidFill>
              <a:srgbClr val="FF0000">
                <a:alpha val="58039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Лист3!$B$26:$B$30</c:f>
              <c:strCache>
                <c:ptCount val="5"/>
                <c:pt idx="0">
                  <c:v>Менее 2-х лет</c:v>
                </c:pt>
                <c:pt idx="1">
                  <c:v>Больше 2, но меньше 3 лет</c:v>
                </c:pt>
                <c:pt idx="2">
                  <c:v>Больше 3, но меньше 4 лет</c:v>
                </c:pt>
                <c:pt idx="3">
                  <c:v>Больше 4, но меньше 5 лет</c:v>
                </c:pt>
                <c:pt idx="4">
                  <c:v>Более 5 лет</c:v>
                </c:pt>
              </c:strCache>
            </c:strRef>
          </c:cat>
          <c:val>
            <c:numRef>
              <c:f>Лист3!$G$26:$G$30</c:f>
              <c:numCache>
                <c:formatCode>0</c:formatCode>
                <c:ptCount val="5"/>
                <c:pt idx="0">
                  <c:v>4.6511627906976862</c:v>
                </c:pt>
                <c:pt idx="1">
                  <c:v>1.7241379310344827</c:v>
                </c:pt>
                <c:pt idx="2">
                  <c:v>6.1855670103092786</c:v>
                </c:pt>
                <c:pt idx="3">
                  <c:v>10.227272727272693</c:v>
                </c:pt>
                <c:pt idx="4">
                  <c:v>17.1875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48-4665-8524-7AE7BF7E9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5"/>
        <c:overlap val="99"/>
        <c:axId val="140020736"/>
        <c:axId val="33021248"/>
      </c:barChart>
      <c:catAx>
        <c:axId val="1400207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0"/>
            </a:pPr>
            <a:endParaRPr lang="ru-RU"/>
          </a:p>
        </c:txPr>
        <c:crossAx val="33021248"/>
        <c:crosses val="autoZero"/>
        <c:auto val="1"/>
        <c:lblAlgn val="ctr"/>
        <c:lblOffset val="100"/>
        <c:noMultiLvlLbl val="0"/>
      </c:catAx>
      <c:valAx>
        <c:axId val="33021248"/>
        <c:scaling>
          <c:orientation val="minMax"/>
        </c:scaling>
        <c:delete val="0"/>
        <c:axPos val="t"/>
        <c:majorGridlines/>
        <c:numFmt formatCode="0%" sourceLinked="1"/>
        <c:majorTickMark val="in"/>
        <c:minorTickMark val="none"/>
        <c:tickLblPos val="none"/>
        <c:crossAx val="140020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985789975925876"/>
          <c:y val="0.81171747278045303"/>
          <c:w val="0.84813757655293087"/>
          <c:h val="0.18277017087475619"/>
        </c:manualLayout>
      </c:layout>
      <c:overlay val="0"/>
      <c:txPr>
        <a:bodyPr/>
        <a:lstStyle/>
        <a:p>
          <a:pPr>
            <a:defRPr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 b="1"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4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BA0706-8F8D-44C7-9B56-4B386263D16E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F4FB395-9281-461D-913F-E43BCAD73C38}">
      <dgm:prSet custT="1"/>
      <dgm:spPr/>
      <dgm:t>
        <a:bodyPr/>
        <a:lstStyle/>
        <a:p>
          <a:pPr rtl="0"/>
          <a:r>
            <a:rPr lang="ru-RU" sz="1800" dirty="0"/>
            <a:t>1) </a:t>
          </a:r>
          <a:r>
            <a:rPr lang="ru-RU" sz="1800" b="1" dirty="0"/>
            <a:t>социальная сеть как интернет-сервис </a:t>
          </a:r>
          <a:r>
            <a:rPr lang="en-US" sz="1800" dirty="0"/>
            <a:t>(Boyd &amp; Ellison, 2007). </a:t>
          </a:r>
          <a:endParaRPr lang="ru-RU" sz="1800" dirty="0"/>
        </a:p>
      </dgm:t>
    </dgm:pt>
    <dgm:pt modelId="{1F2260A4-A2D5-48E6-90B0-F7FD16796FFB}" type="parTrans" cxnId="{D4D20C05-A3E1-4BA1-ABB3-6C30E9BA7383}">
      <dgm:prSet/>
      <dgm:spPr/>
      <dgm:t>
        <a:bodyPr/>
        <a:lstStyle/>
        <a:p>
          <a:endParaRPr lang="ru-RU"/>
        </a:p>
      </dgm:t>
    </dgm:pt>
    <dgm:pt modelId="{811218E6-13E1-43E0-A6D7-A3A826463F26}" type="sibTrans" cxnId="{D4D20C05-A3E1-4BA1-ABB3-6C30E9BA7383}">
      <dgm:prSet/>
      <dgm:spPr/>
      <dgm:t>
        <a:bodyPr/>
        <a:lstStyle/>
        <a:p>
          <a:endParaRPr lang="ru-RU"/>
        </a:p>
      </dgm:t>
    </dgm:pt>
    <dgm:pt modelId="{E2A4BE71-97D5-4797-BACF-289AEB0B3A49}">
      <dgm:prSet custT="1"/>
      <dgm:spPr/>
      <dgm:t>
        <a:bodyPr/>
        <a:lstStyle/>
        <a:p>
          <a:pPr rtl="0"/>
          <a:r>
            <a:rPr lang="ru-RU" sz="1800" dirty="0"/>
            <a:t>2) </a:t>
          </a:r>
          <a:r>
            <a:rPr lang="ru-RU" sz="1800" b="1" dirty="0"/>
            <a:t>социальная сеть как сообщество </a:t>
          </a:r>
          <a:r>
            <a:rPr lang="en-US" sz="1800" dirty="0"/>
            <a:t>(Murray &amp; Waller,2007). </a:t>
          </a:r>
          <a:endParaRPr lang="ru-RU" sz="1800" dirty="0"/>
        </a:p>
      </dgm:t>
    </dgm:pt>
    <dgm:pt modelId="{EAAFCF8F-58C5-4F1F-9437-D980B4FD4F3C}" type="parTrans" cxnId="{0B8E99BC-12EC-4664-BB77-A23FF4C3AF6C}">
      <dgm:prSet/>
      <dgm:spPr/>
      <dgm:t>
        <a:bodyPr/>
        <a:lstStyle/>
        <a:p>
          <a:endParaRPr lang="ru-RU"/>
        </a:p>
      </dgm:t>
    </dgm:pt>
    <dgm:pt modelId="{0272ACD9-7CE2-45F6-94F7-51BA542C5626}" type="sibTrans" cxnId="{0B8E99BC-12EC-4664-BB77-A23FF4C3AF6C}">
      <dgm:prSet/>
      <dgm:spPr/>
      <dgm:t>
        <a:bodyPr/>
        <a:lstStyle/>
        <a:p>
          <a:endParaRPr lang="ru-RU"/>
        </a:p>
      </dgm:t>
    </dgm:pt>
    <dgm:pt modelId="{89C8A5C4-C3A6-4478-B519-3E63446E9B95}">
      <dgm:prSet custT="1"/>
      <dgm:spPr/>
      <dgm:t>
        <a:bodyPr/>
        <a:lstStyle/>
        <a:p>
          <a:pPr rtl="0"/>
          <a:r>
            <a:rPr lang="ru-RU" sz="2400" i="1" dirty="0"/>
            <a:t>«</a:t>
          </a:r>
          <a:r>
            <a:rPr lang="en-US" sz="2400" i="1" dirty="0"/>
            <a:t>Social networking site - web-based services that allow individuals to (1)construct a public or semi-public </a:t>
          </a:r>
          <a:r>
            <a:rPr lang="en-US" sz="2400" i="1" dirty="0" err="1"/>
            <a:t>proﬁle</a:t>
          </a:r>
          <a:r>
            <a:rPr lang="en-US" sz="2400" i="1" dirty="0"/>
            <a:t> within a bounded system, (2) articulate</a:t>
          </a:r>
          <a:r>
            <a:rPr lang="ru-RU" sz="2400" i="1" dirty="0"/>
            <a:t> </a:t>
          </a:r>
          <a:r>
            <a:rPr lang="en-US" sz="2400" i="1" dirty="0"/>
            <a:t>a list of other users with whom they share a connection, and (3) view and traverse</a:t>
          </a:r>
          <a:r>
            <a:rPr lang="ru-RU" sz="2400" i="1" dirty="0"/>
            <a:t> </a:t>
          </a:r>
          <a:r>
            <a:rPr lang="en-US" sz="2400" i="1" dirty="0"/>
            <a:t>their list of connections and those made by others within the system</a:t>
          </a:r>
          <a:r>
            <a:rPr lang="ru-RU" sz="2400" i="1" dirty="0"/>
            <a:t>»</a:t>
          </a:r>
          <a:r>
            <a:rPr lang="en-US" sz="2400" i="1" dirty="0"/>
            <a:t> </a:t>
          </a:r>
          <a:endParaRPr lang="ru-RU" sz="2400" i="1" dirty="0"/>
        </a:p>
      </dgm:t>
    </dgm:pt>
    <dgm:pt modelId="{F0B20A31-1833-4B7A-B8E2-E8EF35CB9F49}" type="parTrans" cxnId="{7A6A6DD5-93B5-4770-92FD-35D3B9ADCB8D}">
      <dgm:prSet/>
      <dgm:spPr/>
      <dgm:t>
        <a:bodyPr/>
        <a:lstStyle/>
        <a:p>
          <a:endParaRPr lang="ru-RU"/>
        </a:p>
      </dgm:t>
    </dgm:pt>
    <dgm:pt modelId="{64618BC8-626E-4503-BC57-5A594D0E7F82}" type="sibTrans" cxnId="{7A6A6DD5-93B5-4770-92FD-35D3B9ADCB8D}">
      <dgm:prSet/>
      <dgm:spPr/>
      <dgm:t>
        <a:bodyPr/>
        <a:lstStyle/>
        <a:p>
          <a:endParaRPr lang="ru-RU"/>
        </a:p>
      </dgm:t>
    </dgm:pt>
    <dgm:pt modelId="{94DC8303-1202-455E-8358-78D0221703D9}">
      <dgm:prSet custT="1"/>
      <dgm:spPr/>
      <dgm:t>
        <a:bodyPr/>
        <a:lstStyle/>
        <a:p>
          <a:pPr rtl="0"/>
          <a:r>
            <a:rPr lang="ru-RU" sz="2000" i="1" dirty="0"/>
            <a:t>«</a:t>
          </a:r>
          <a:r>
            <a:rPr lang="en-US" sz="2000" i="1" dirty="0"/>
            <a:t>Social networking websites are virtual communities which allow people to connect and interact with each other on a particular subject or to just ‘‘hang out” together online</a:t>
          </a:r>
          <a:r>
            <a:rPr lang="ru-RU" sz="2000" i="1" dirty="0"/>
            <a:t>» </a:t>
          </a:r>
          <a:endParaRPr lang="ru-RU" sz="2000" dirty="0"/>
        </a:p>
      </dgm:t>
    </dgm:pt>
    <dgm:pt modelId="{AC9ECCF0-D8BF-4A4F-8EDD-16371CE82DC4}" type="parTrans" cxnId="{B88D1B6A-9123-4C68-8012-967CEF0EFDF4}">
      <dgm:prSet/>
      <dgm:spPr/>
      <dgm:t>
        <a:bodyPr/>
        <a:lstStyle/>
        <a:p>
          <a:endParaRPr lang="ru-RU"/>
        </a:p>
      </dgm:t>
    </dgm:pt>
    <dgm:pt modelId="{E31551BA-71B3-44B1-8681-76DD9C36F275}" type="sibTrans" cxnId="{B88D1B6A-9123-4C68-8012-967CEF0EFDF4}">
      <dgm:prSet/>
      <dgm:spPr/>
      <dgm:t>
        <a:bodyPr/>
        <a:lstStyle/>
        <a:p>
          <a:endParaRPr lang="ru-RU"/>
        </a:p>
      </dgm:t>
    </dgm:pt>
    <dgm:pt modelId="{AF1E381E-B954-4C33-807F-07F69DB65BC6}" type="pres">
      <dgm:prSet presAssocID="{FABA0706-8F8D-44C7-9B56-4B386263D16E}" presName="linear" presStyleCnt="0">
        <dgm:presLayoutVars>
          <dgm:dir/>
          <dgm:animLvl val="lvl"/>
          <dgm:resizeHandles val="exact"/>
        </dgm:presLayoutVars>
      </dgm:prSet>
      <dgm:spPr/>
    </dgm:pt>
    <dgm:pt modelId="{FD2906DB-4F0D-4573-9BFE-F32E02CE17B2}" type="pres">
      <dgm:prSet presAssocID="{8F4FB395-9281-461D-913F-E43BCAD73C38}" presName="parentLin" presStyleCnt="0"/>
      <dgm:spPr/>
    </dgm:pt>
    <dgm:pt modelId="{D2F00282-06A8-4341-AF49-85AE455D86BE}" type="pres">
      <dgm:prSet presAssocID="{8F4FB395-9281-461D-913F-E43BCAD73C38}" presName="parentLeftMargin" presStyleLbl="node1" presStyleIdx="0" presStyleCnt="2"/>
      <dgm:spPr/>
    </dgm:pt>
    <dgm:pt modelId="{0D42CEDA-EBCD-4322-AD36-4DF8F56C4554}" type="pres">
      <dgm:prSet presAssocID="{8F4FB395-9281-461D-913F-E43BCAD73C38}" presName="parentText" presStyleLbl="node1" presStyleIdx="0" presStyleCnt="2" custScaleX="136240">
        <dgm:presLayoutVars>
          <dgm:chMax val="0"/>
          <dgm:bulletEnabled val="1"/>
        </dgm:presLayoutVars>
      </dgm:prSet>
      <dgm:spPr/>
    </dgm:pt>
    <dgm:pt modelId="{BE0F4C1A-7179-4D55-8ABD-E1269AD31E30}" type="pres">
      <dgm:prSet presAssocID="{8F4FB395-9281-461D-913F-E43BCAD73C38}" presName="negativeSpace" presStyleCnt="0"/>
      <dgm:spPr/>
    </dgm:pt>
    <dgm:pt modelId="{39A914DC-9908-41E2-8E50-CB1CA6F4D457}" type="pres">
      <dgm:prSet presAssocID="{8F4FB395-9281-461D-913F-E43BCAD73C38}" presName="childText" presStyleLbl="conFgAcc1" presStyleIdx="0" presStyleCnt="2">
        <dgm:presLayoutVars>
          <dgm:bulletEnabled val="1"/>
        </dgm:presLayoutVars>
      </dgm:prSet>
      <dgm:spPr/>
    </dgm:pt>
    <dgm:pt modelId="{E9A5DA6C-48A2-4B38-AC67-6B27C816C5B5}" type="pres">
      <dgm:prSet presAssocID="{811218E6-13E1-43E0-A6D7-A3A826463F26}" presName="spaceBetweenRectangles" presStyleCnt="0"/>
      <dgm:spPr/>
    </dgm:pt>
    <dgm:pt modelId="{EC6530E0-9828-473E-A8FC-A25AC3A9C178}" type="pres">
      <dgm:prSet presAssocID="{E2A4BE71-97D5-4797-BACF-289AEB0B3A49}" presName="parentLin" presStyleCnt="0"/>
      <dgm:spPr/>
    </dgm:pt>
    <dgm:pt modelId="{24DCBF70-2128-458C-ADDF-D0C4D713958C}" type="pres">
      <dgm:prSet presAssocID="{E2A4BE71-97D5-4797-BACF-289AEB0B3A49}" presName="parentLeftMargin" presStyleLbl="node1" presStyleIdx="0" presStyleCnt="2"/>
      <dgm:spPr/>
    </dgm:pt>
    <dgm:pt modelId="{C4DA69CC-69E3-4147-9486-D4E072DD09B3}" type="pres">
      <dgm:prSet presAssocID="{E2A4BE71-97D5-4797-BACF-289AEB0B3A49}" presName="parentText" presStyleLbl="node1" presStyleIdx="1" presStyleCnt="2" custScaleX="142857">
        <dgm:presLayoutVars>
          <dgm:chMax val="0"/>
          <dgm:bulletEnabled val="1"/>
        </dgm:presLayoutVars>
      </dgm:prSet>
      <dgm:spPr/>
    </dgm:pt>
    <dgm:pt modelId="{1EAE8515-8B79-4948-97F3-A9469213044C}" type="pres">
      <dgm:prSet presAssocID="{E2A4BE71-97D5-4797-BACF-289AEB0B3A49}" presName="negativeSpace" presStyleCnt="0"/>
      <dgm:spPr/>
    </dgm:pt>
    <dgm:pt modelId="{113725F9-8006-41D1-A997-68C005CD1802}" type="pres">
      <dgm:prSet presAssocID="{E2A4BE71-97D5-4797-BACF-289AEB0B3A4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4D20C05-A3E1-4BA1-ABB3-6C30E9BA7383}" srcId="{FABA0706-8F8D-44C7-9B56-4B386263D16E}" destId="{8F4FB395-9281-461D-913F-E43BCAD73C38}" srcOrd="0" destOrd="0" parTransId="{1F2260A4-A2D5-48E6-90B0-F7FD16796FFB}" sibTransId="{811218E6-13E1-43E0-A6D7-A3A826463F26}"/>
    <dgm:cxn modelId="{886F3007-51CD-48BB-A279-B1E792F1886C}" type="presOf" srcId="{E2A4BE71-97D5-4797-BACF-289AEB0B3A49}" destId="{24DCBF70-2128-458C-ADDF-D0C4D713958C}" srcOrd="0" destOrd="0" presId="urn:microsoft.com/office/officeart/2005/8/layout/list1"/>
    <dgm:cxn modelId="{73E73A10-56B9-4638-A74A-A87966D37112}" type="presOf" srcId="{8F4FB395-9281-461D-913F-E43BCAD73C38}" destId="{0D42CEDA-EBCD-4322-AD36-4DF8F56C4554}" srcOrd="1" destOrd="0" presId="urn:microsoft.com/office/officeart/2005/8/layout/list1"/>
    <dgm:cxn modelId="{EB0A6C38-9760-4621-A742-C65E8EF68C26}" type="presOf" srcId="{89C8A5C4-C3A6-4478-B519-3E63446E9B95}" destId="{39A914DC-9908-41E2-8E50-CB1CA6F4D457}" srcOrd="0" destOrd="0" presId="urn:microsoft.com/office/officeart/2005/8/layout/list1"/>
    <dgm:cxn modelId="{B88D1B6A-9123-4C68-8012-967CEF0EFDF4}" srcId="{E2A4BE71-97D5-4797-BACF-289AEB0B3A49}" destId="{94DC8303-1202-455E-8358-78D0221703D9}" srcOrd="0" destOrd="0" parTransId="{AC9ECCF0-D8BF-4A4F-8EDD-16371CE82DC4}" sibTransId="{E31551BA-71B3-44B1-8681-76DD9C36F275}"/>
    <dgm:cxn modelId="{A35AEF8F-CD29-429A-9817-B753ADF581DB}" type="presOf" srcId="{FABA0706-8F8D-44C7-9B56-4B386263D16E}" destId="{AF1E381E-B954-4C33-807F-07F69DB65BC6}" srcOrd="0" destOrd="0" presId="urn:microsoft.com/office/officeart/2005/8/layout/list1"/>
    <dgm:cxn modelId="{B2A132A3-A850-421C-9BA1-5AE6F3CA0304}" type="presOf" srcId="{94DC8303-1202-455E-8358-78D0221703D9}" destId="{113725F9-8006-41D1-A997-68C005CD1802}" srcOrd="0" destOrd="0" presId="urn:microsoft.com/office/officeart/2005/8/layout/list1"/>
    <dgm:cxn modelId="{BFF073AF-3E0B-45C1-84A0-9930894B02B4}" type="presOf" srcId="{8F4FB395-9281-461D-913F-E43BCAD73C38}" destId="{D2F00282-06A8-4341-AF49-85AE455D86BE}" srcOrd="0" destOrd="0" presId="urn:microsoft.com/office/officeart/2005/8/layout/list1"/>
    <dgm:cxn modelId="{0B8E99BC-12EC-4664-BB77-A23FF4C3AF6C}" srcId="{FABA0706-8F8D-44C7-9B56-4B386263D16E}" destId="{E2A4BE71-97D5-4797-BACF-289AEB0B3A49}" srcOrd="1" destOrd="0" parTransId="{EAAFCF8F-58C5-4F1F-9437-D980B4FD4F3C}" sibTransId="{0272ACD9-7CE2-45F6-94F7-51BA542C5626}"/>
    <dgm:cxn modelId="{7A6A6DD5-93B5-4770-92FD-35D3B9ADCB8D}" srcId="{8F4FB395-9281-461D-913F-E43BCAD73C38}" destId="{89C8A5C4-C3A6-4478-B519-3E63446E9B95}" srcOrd="0" destOrd="0" parTransId="{F0B20A31-1833-4B7A-B8E2-E8EF35CB9F49}" sibTransId="{64618BC8-626E-4503-BC57-5A594D0E7F82}"/>
    <dgm:cxn modelId="{6ED72AEE-4A2B-40F8-9897-72B52F87B7EB}" type="presOf" srcId="{E2A4BE71-97D5-4797-BACF-289AEB0B3A49}" destId="{C4DA69CC-69E3-4147-9486-D4E072DD09B3}" srcOrd="1" destOrd="0" presId="urn:microsoft.com/office/officeart/2005/8/layout/list1"/>
    <dgm:cxn modelId="{20D282D2-F769-4CE1-8770-D758962E4C1B}" type="presParOf" srcId="{AF1E381E-B954-4C33-807F-07F69DB65BC6}" destId="{FD2906DB-4F0D-4573-9BFE-F32E02CE17B2}" srcOrd="0" destOrd="0" presId="urn:microsoft.com/office/officeart/2005/8/layout/list1"/>
    <dgm:cxn modelId="{D94FDA6A-D731-40F0-A3EB-DB496A1219B2}" type="presParOf" srcId="{FD2906DB-4F0D-4573-9BFE-F32E02CE17B2}" destId="{D2F00282-06A8-4341-AF49-85AE455D86BE}" srcOrd="0" destOrd="0" presId="urn:microsoft.com/office/officeart/2005/8/layout/list1"/>
    <dgm:cxn modelId="{38F5736D-D46C-4D73-A64A-1DEE0DD7BF01}" type="presParOf" srcId="{FD2906DB-4F0D-4573-9BFE-F32E02CE17B2}" destId="{0D42CEDA-EBCD-4322-AD36-4DF8F56C4554}" srcOrd="1" destOrd="0" presId="urn:microsoft.com/office/officeart/2005/8/layout/list1"/>
    <dgm:cxn modelId="{04921CEC-7683-4B9A-8D4E-ADA10F6E56D0}" type="presParOf" srcId="{AF1E381E-B954-4C33-807F-07F69DB65BC6}" destId="{BE0F4C1A-7179-4D55-8ABD-E1269AD31E30}" srcOrd="1" destOrd="0" presId="urn:microsoft.com/office/officeart/2005/8/layout/list1"/>
    <dgm:cxn modelId="{7079A1AB-7E84-4EA0-B639-10BADCE47D38}" type="presParOf" srcId="{AF1E381E-B954-4C33-807F-07F69DB65BC6}" destId="{39A914DC-9908-41E2-8E50-CB1CA6F4D457}" srcOrd="2" destOrd="0" presId="urn:microsoft.com/office/officeart/2005/8/layout/list1"/>
    <dgm:cxn modelId="{A7DD3FA5-0E4D-441A-B1AE-E5604A7F1E03}" type="presParOf" srcId="{AF1E381E-B954-4C33-807F-07F69DB65BC6}" destId="{E9A5DA6C-48A2-4B38-AC67-6B27C816C5B5}" srcOrd="3" destOrd="0" presId="urn:microsoft.com/office/officeart/2005/8/layout/list1"/>
    <dgm:cxn modelId="{6A7E5F6E-7E3D-45D1-877C-FEF61AD008E9}" type="presParOf" srcId="{AF1E381E-B954-4C33-807F-07F69DB65BC6}" destId="{EC6530E0-9828-473E-A8FC-A25AC3A9C178}" srcOrd="4" destOrd="0" presId="urn:microsoft.com/office/officeart/2005/8/layout/list1"/>
    <dgm:cxn modelId="{B72548EC-7C7E-437B-A2C9-4706C6AEE1D3}" type="presParOf" srcId="{EC6530E0-9828-473E-A8FC-A25AC3A9C178}" destId="{24DCBF70-2128-458C-ADDF-D0C4D713958C}" srcOrd="0" destOrd="0" presId="urn:microsoft.com/office/officeart/2005/8/layout/list1"/>
    <dgm:cxn modelId="{03BBB7E0-7CF9-4194-B2E0-604F86A57136}" type="presParOf" srcId="{EC6530E0-9828-473E-A8FC-A25AC3A9C178}" destId="{C4DA69CC-69E3-4147-9486-D4E072DD09B3}" srcOrd="1" destOrd="0" presId="urn:microsoft.com/office/officeart/2005/8/layout/list1"/>
    <dgm:cxn modelId="{721582F7-F836-40F6-A7D0-BCD080B903AB}" type="presParOf" srcId="{AF1E381E-B954-4C33-807F-07F69DB65BC6}" destId="{1EAE8515-8B79-4948-97F3-A9469213044C}" srcOrd="5" destOrd="0" presId="urn:microsoft.com/office/officeart/2005/8/layout/list1"/>
    <dgm:cxn modelId="{3B835388-497E-42F2-A5B8-C8E881F880C3}" type="presParOf" srcId="{AF1E381E-B954-4C33-807F-07F69DB65BC6}" destId="{113725F9-8006-41D1-A997-68C005CD180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F0E4ED-4C66-4546-95A9-6EA0D67B77DF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CAE42F-16EC-47B5-B90F-3C824CE5B54C}" type="pres">
      <dgm:prSet presAssocID="{23F0E4ED-4C66-4546-95A9-6EA0D67B77DF}" presName="Name0" presStyleCnt="0">
        <dgm:presLayoutVars>
          <dgm:chMax val="4"/>
          <dgm:resizeHandles val="exact"/>
        </dgm:presLayoutVars>
      </dgm:prSet>
      <dgm:spPr/>
    </dgm:pt>
  </dgm:ptLst>
  <dgm:cxnLst>
    <dgm:cxn modelId="{E4F6E62E-4845-4DF0-B6CA-14C83BD026B3}" type="presOf" srcId="{23F0E4ED-4C66-4546-95A9-6EA0D67B77DF}" destId="{0FCAE42F-16EC-47B5-B90F-3C824CE5B54C}" srcOrd="0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157724-5423-4F9D-B248-ACF7AFD3F0AA}" type="doc">
      <dgm:prSet loTypeId="urn:microsoft.com/office/officeart/2005/8/layout/funnel1" loCatId="relationship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624DC99-2EB0-4DBD-B38B-743BF9CDEED7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/>
            <a:t>п</a:t>
          </a:r>
          <a:endParaRPr lang="en-US" dirty="0"/>
        </a:p>
      </dgm:t>
    </dgm:pt>
    <dgm:pt modelId="{FDD3AE9C-6861-44BD-9DD2-8D81593F4195}" type="parTrans" cxnId="{38E4F5FE-02D1-4C16-8860-224D5B89929E}">
      <dgm:prSet/>
      <dgm:spPr/>
      <dgm:t>
        <a:bodyPr/>
        <a:lstStyle/>
        <a:p>
          <a:endParaRPr lang="en-US"/>
        </a:p>
      </dgm:t>
    </dgm:pt>
    <dgm:pt modelId="{1170C427-433D-44F5-B9B9-683076104D2B}" type="sibTrans" cxnId="{38E4F5FE-02D1-4C16-8860-224D5B89929E}">
      <dgm:prSet/>
      <dgm:spPr/>
      <dgm:t>
        <a:bodyPr/>
        <a:lstStyle/>
        <a:p>
          <a:endParaRPr lang="en-US"/>
        </a:p>
      </dgm:t>
    </dgm:pt>
    <dgm:pt modelId="{61EC56E9-9BEB-4B64-8884-C2E8C173E3DE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782BA81-4346-4CD7-B216-508BC1C538EF}" type="parTrans" cxnId="{649D0FDA-04C5-494B-AC91-C8933C0D1862}">
      <dgm:prSet/>
      <dgm:spPr/>
      <dgm:t>
        <a:bodyPr/>
        <a:lstStyle/>
        <a:p>
          <a:endParaRPr lang="en-US"/>
        </a:p>
      </dgm:t>
    </dgm:pt>
    <dgm:pt modelId="{B533FEA3-EFE7-49B2-88D9-DF5FFD2ECF9C}" type="sibTrans" cxnId="{649D0FDA-04C5-494B-AC91-C8933C0D1862}">
      <dgm:prSet/>
      <dgm:spPr/>
      <dgm:t>
        <a:bodyPr/>
        <a:lstStyle/>
        <a:p>
          <a:endParaRPr lang="en-US"/>
        </a:p>
      </dgm:t>
    </dgm:pt>
    <dgm:pt modelId="{D7DF9032-C611-4906-A3A9-11F9AB33C979}">
      <dgm:prSet phldrT="[Текст]" phldr="1"/>
      <dgm:spPr/>
      <dgm:t>
        <a:bodyPr/>
        <a:lstStyle/>
        <a:p>
          <a:endParaRPr lang="en-US"/>
        </a:p>
      </dgm:t>
    </dgm:pt>
    <dgm:pt modelId="{1D20F6C0-7739-4B4B-AC9B-117364BF3F0D}" type="parTrans" cxnId="{1DEE51CF-AD1B-431E-9EDD-39879E2355C8}">
      <dgm:prSet/>
      <dgm:spPr/>
      <dgm:t>
        <a:bodyPr/>
        <a:lstStyle/>
        <a:p>
          <a:endParaRPr lang="en-US"/>
        </a:p>
      </dgm:t>
    </dgm:pt>
    <dgm:pt modelId="{C8C6B07B-319A-4BA8-9934-A31C62C1B9CE}" type="sibTrans" cxnId="{1DEE51CF-AD1B-431E-9EDD-39879E2355C8}">
      <dgm:prSet/>
      <dgm:spPr/>
      <dgm:t>
        <a:bodyPr/>
        <a:lstStyle/>
        <a:p>
          <a:endParaRPr lang="en-US"/>
        </a:p>
      </dgm:t>
    </dgm:pt>
    <dgm:pt modelId="{78EACEB8-F2CB-486D-AAAC-B4F25ADD7734}">
      <dgm:prSet phldrT="[Текст]" phldr="1"/>
      <dgm:spPr/>
      <dgm:t>
        <a:bodyPr/>
        <a:lstStyle/>
        <a:p>
          <a:endParaRPr lang="en-US"/>
        </a:p>
      </dgm:t>
    </dgm:pt>
    <dgm:pt modelId="{EB9F250A-44D4-44E7-8213-26E6D64584A5}" type="parTrans" cxnId="{A6CD100D-2B6A-43FE-86E2-B4D13568FC76}">
      <dgm:prSet/>
      <dgm:spPr/>
      <dgm:t>
        <a:bodyPr/>
        <a:lstStyle/>
        <a:p>
          <a:endParaRPr lang="en-US"/>
        </a:p>
      </dgm:t>
    </dgm:pt>
    <dgm:pt modelId="{F1BF66D4-C0AE-408C-BF10-959BE969FEB3}" type="sibTrans" cxnId="{A6CD100D-2B6A-43FE-86E2-B4D13568FC76}">
      <dgm:prSet/>
      <dgm:spPr/>
      <dgm:t>
        <a:bodyPr/>
        <a:lstStyle/>
        <a:p>
          <a:endParaRPr lang="en-US"/>
        </a:p>
      </dgm:t>
    </dgm:pt>
    <dgm:pt modelId="{647B5F17-5172-48CF-AE18-0EEC1C132F1F}">
      <dgm:prSet phldrT="[Текст]" phldr="1" custScaleX="16730" custLinFactY="-177715" custLinFactNeighborX="-21530" custLinFactNeighborY="-200000"/>
      <dgm:spPr/>
      <dgm:t>
        <a:bodyPr/>
        <a:lstStyle/>
        <a:p>
          <a:endParaRPr lang="en-US"/>
        </a:p>
      </dgm:t>
    </dgm:pt>
    <dgm:pt modelId="{F48A0A2B-5142-4023-B043-73A182C14CE4}" type="parTrans" cxnId="{F42E4004-E3AC-43BB-9E3C-E53A81720A90}">
      <dgm:prSet/>
      <dgm:spPr/>
      <dgm:t>
        <a:bodyPr/>
        <a:lstStyle/>
        <a:p>
          <a:endParaRPr lang="en-US"/>
        </a:p>
      </dgm:t>
    </dgm:pt>
    <dgm:pt modelId="{71E8AB30-7EEF-4CEE-96AE-2FD33684761F}" type="sibTrans" cxnId="{F42E4004-E3AC-43BB-9E3C-E53A81720A90}">
      <dgm:prSet/>
      <dgm:spPr/>
      <dgm:t>
        <a:bodyPr/>
        <a:lstStyle/>
        <a:p>
          <a:endParaRPr lang="en-US"/>
        </a:p>
      </dgm:t>
    </dgm:pt>
    <dgm:pt modelId="{7BD45086-5D99-415C-98AE-CA083571A0CD}">
      <dgm:prSet phldrT="[Текст]" phldr="1" custScaleX="16730" custLinFactY="-177715" custLinFactNeighborX="-21530" custLinFactNeighborY="-200000"/>
      <dgm:spPr/>
      <dgm:t>
        <a:bodyPr/>
        <a:lstStyle/>
        <a:p>
          <a:endParaRPr lang="en-US"/>
        </a:p>
      </dgm:t>
    </dgm:pt>
    <dgm:pt modelId="{3B33B05B-5F85-4AA0-8B85-5C68D84B3143}" type="parTrans" cxnId="{BD4FE8A2-C072-41AC-A975-961E6510ACE6}">
      <dgm:prSet/>
      <dgm:spPr/>
      <dgm:t>
        <a:bodyPr/>
        <a:lstStyle/>
        <a:p>
          <a:endParaRPr lang="en-US"/>
        </a:p>
      </dgm:t>
    </dgm:pt>
    <dgm:pt modelId="{1D75A0FF-DDBE-4211-87FC-D02CA2B57505}" type="sibTrans" cxnId="{BD4FE8A2-C072-41AC-A975-961E6510ACE6}">
      <dgm:prSet/>
      <dgm:spPr/>
      <dgm:t>
        <a:bodyPr/>
        <a:lstStyle/>
        <a:p>
          <a:endParaRPr lang="en-US"/>
        </a:p>
      </dgm:t>
    </dgm:pt>
    <dgm:pt modelId="{301A9558-F985-4CFE-97BD-5834399A8F20}">
      <dgm:prSet phldrT="[Текст]" phldr="1"/>
      <dgm:spPr/>
      <dgm:t>
        <a:bodyPr/>
        <a:lstStyle/>
        <a:p>
          <a:endParaRPr lang="en-US"/>
        </a:p>
      </dgm:t>
    </dgm:pt>
    <dgm:pt modelId="{CEA08906-ECDB-43DB-A990-9624834DD1DB}" type="parTrans" cxnId="{0BAD1422-4A20-4083-8E25-B498969F0D6C}">
      <dgm:prSet/>
      <dgm:spPr/>
      <dgm:t>
        <a:bodyPr/>
        <a:lstStyle/>
        <a:p>
          <a:endParaRPr lang="en-US"/>
        </a:p>
      </dgm:t>
    </dgm:pt>
    <dgm:pt modelId="{270C99CB-E368-46E1-BF82-08D1F7500313}" type="sibTrans" cxnId="{0BAD1422-4A20-4083-8E25-B498969F0D6C}">
      <dgm:prSet/>
      <dgm:spPr/>
      <dgm:t>
        <a:bodyPr/>
        <a:lstStyle/>
        <a:p>
          <a:endParaRPr lang="en-US"/>
        </a:p>
      </dgm:t>
    </dgm:pt>
    <dgm:pt modelId="{4F88A6D6-DC7C-435C-8AC1-261F9C1CE843}">
      <dgm:prSet phldrT="[Текст]" phldr="1"/>
      <dgm:spPr/>
      <dgm:t>
        <a:bodyPr/>
        <a:lstStyle/>
        <a:p>
          <a:endParaRPr lang="en-US"/>
        </a:p>
      </dgm:t>
    </dgm:pt>
    <dgm:pt modelId="{CFEDA6C8-474A-418E-AB5D-F2AC33DCD045}" type="parTrans" cxnId="{EC9BAD42-790F-4253-87AE-9F1016167EC2}">
      <dgm:prSet/>
      <dgm:spPr/>
      <dgm:t>
        <a:bodyPr/>
        <a:lstStyle/>
        <a:p>
          <a:endParaRPr lang="en-US"/>
        </a:p>
      </dgm:t>
    </dgm:pt>
    <dgm:pt modelId="{1F90DFD6-3C62-40EB-8F10-08867E3C290D}" type="sibTrans" cxnId="{EC9BAD42-790F-4253-87AE-9F1016167EC2}">
      <dgm:prSet/>
      <dgm:spPr/>
      <dgm:t>
        <a:bodyPr/>
        <a:lstStyle/>
        <a:p>
          <a:endParaRPr lang="en-US"/>
        </a:p>
      </dgm:t>
    </dgm:pt>
    <dgm:pt modelId="{42DAE28B-C52C-4AA9-9A95-9DFB696DA311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/>
            <a:t>п</a:t>
          </a:r>
          <a:endParaRPr lang="en-US" dirty="0"/>
        </a:p>
      </dgm:t>
    </dgm:pt>
    <dgm:pt modelId="{2BF772EB-3917-4CCA-AF7D-512713862711}" type="parTrans" cxnId="{83F62770-96A5-468C-B22A-EB113A72CE5B}">
      <dgm:prSet/>
      <dgm:spPr/>
      <dgm:t>
        <a:bodyPr/>
        <a:lstStyle/>
        <a:p>
          <a:endParaRPr lang="en-US"/>
        </a:p>
      </dgm:t>
    </dgm:pt>
    <dgm:pt modelId="{7F892D79-69F9-4EAB-93BF-1A62407B51A3}" type="sibTrans" cxnId="{83F62770-96A5-468C-B22A-EB113A72CE5B}">
      <dgm:prSet/>
      <dgm:spPr/>
      <dgm:t>
        <a:bodyPr/>
        <a:lstStyle/>
        <a:p>
          <a:endParaRPr lang="en-US"/>
        </a:p>
      </dgm:t>
    </dgm:pt>
    <dgm:pt modelId="{57B5E702-BFBA-441A-B938-3AE118E4BB6D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/>
            <a:t>п</a:t>
          </a:r>
          <a:endParaRPr lang="en-US" dirty="0"/>
        </a:p>
      </dgm:t>
    </dgm:pt>
    <dgm:pt modelId="{3C028BA4-2655-4154-91F2-E006774F9AF7}" type="parTrans" cxnId="{E57971B2-1F83-47FB-A9D6-028D49B7C557}">
      <dgm:prSet/>
      <dgm:spPr/>
      <dgm:t>
        <a:bodyPr/>
        <a:lstStyle/>
        <a:p>
          <a:endParaRPr lang="en-US"/>
        </a:p>
      </dgm:t>
    </dgm:pt>
    <dgm:pt modelId="{075A26CF-FD3E-43FF-A26B-3D169F959B40}" type="sibTrans" cxnId="{E57971B2-1F83-47FB-A9D6-028D49B7C557}">
      <dgm:prSet/>
      <dgm:spPr/>
      <dgm:t>
        <a:bodyPr/>
        <a:lstStyle/>
        <a:p>
          <a:endParaRPr lang="en-US"/>
        </a:p>
      </dgm:t>
    </dgm:pt>
    <dgm:pt modelId="{8269B1CC-2FA2-419A-A1AA-CA8E131042AF}">
      <dgm:prSet phldrT="[Текст]" phldr="1" custScaleX="16730" custLinFactY="-177715" custLinFactNeighborX="-21530" custLinFactNeighborY="-200000"/>
      <dgm:spPr/>
      <dgm:t>
        <a:bodyPr/>
        <a:lstStyle/>
        <a:p>
          <a:endParaRPr lang="en-US"/>
        </a:p>
      </dgm:t>
    </dgm:pt>
    <dgm:pt modelId="{858C6A94-DAB2-4FAD-A74D-1F74D8EECE4B}" type="parTrans" cxnId="{243260A9-F30D-4F0D-B86B-E8673358ABC5}">
      <dgm:prSet/>
      <dgm:spPr/>
      <dgm:t>
        <a:bodyPr/>
        <a:lstStyle/>
        <a:p>
          <a:endParaRPr lang="en-US"/>
        </a:p>
      </dgm:t>
    </dgm:pt>
    <dgm:pt modelId="{7800069A-08B9-4560-9F55-AE8E60480990}" type="sibTrans" cxnId="{243260A9-F30D-4F0D-B86B-E8673358ABC5}">
      <dgm:prSet/>
      <dgm:spPr/>
      <dgm:t>
        <a:bodyPr/>
        <a:lstStyle/>
        <a:p>
          <a:endParaRPr lang="en-US"/>
        </a:p>
      </dgm:t>
    </dgm:pt>
    <dgm:pt modelId="{2AB8D6E2-AE24-40B6-BF86-C9F1B82DED68}" type="pres">
      <dgm:prSet presAssocID="{05157724-5423-4F9D-B248-ACF7AFD3F0AA}" presName="Name0" presStyleCnt="0">
        <dgm:presLayoutVars>
          <dgm:chMax val="4"/>
          <dgm:resizeHandles val="exact"/>
        </dgm:presLayoutVars>
      </dgm:prSet>
      <dgm:spPr/>
    </dgm:pt>
    <dgm:pt modelId="{1A855FAE-E584-4BA2-B5FF-39ADAB4CC734}" type="pres">
      <dgm:prSet presAssocID="{05157724-5423-4F9D-B248-ACF7AFD3F0AA}" presName="ellipse" presStyleLbl="trBgShp" presStyleIdx="0" presStyleCnt="1"/>
      <dgm:spPr/>
    </dgm:pt>
    <dgm:pt modelId="{EA35ABA7-8372-4112-9CE0-2A23FFF7183C}" type="pres">
      <dgm:prSet presAssocID="{05157724-5423-4F9D-B248-ACF7AFD3F0AA}" presName="arrow1" presStyleLbl="fgShp" presStyleIdx="0" presStyleCnt="1"/>
      <dgm:spPr/>
    </dgm:pt>
    <dgm:pt modelId="{6B77B653-0EDC-41FE-B607-39988A4A9842}" type="pres">
      <dgm:prSet presAssocID="{05157724-5423-4F9D-B248-ACF7AFD3F0AA}" presName="rectangle" presStyleLbl="revTx" presStyleIdx="0" presStyleCnt="1" custScaleX="16730" custLinFactY="-177715" custLinFactNeighborX="-21530" custLinFactNeighborY="-200000">
        <dgm:presLayoutVars>
          <dgm:bulletEnabled val="1"/>
        </dgm:presLayoutVars>
      </dgm:prSet>
      <dgm:spPr/>
    </dgm:pt>
    <dgm:pt modelId="{42B1F4BC-CA53-47E4-9187-CE9E9D996877}" type="pres">
      <dgm:prSet presAssocID="{61EC56E9-9BEB-4B64-8884-C2E8C173E3DE}" presName="item1" presStyleLbl="node1" presStyleIdx="0" presStyleCnt="3" custScaleX="40743" custScaleY="75714" custLinFactY="-177715" custLinFactNeighborX="-21530" custLinFactNeighborY="-200000">
        <dgm:presLayoutVars>
          <dgm:bulletEnabled val="1"/>
        </dgm:presLayoutVars>
      </dgm:prSet>
      <dgm:spPr/>
    </dgm:pt>
    <dgm:pt modelId="{6C1190D2-CD39-4374-B3F6-22EA3CAF63F1}" type="pres">
      <dgm:prSet presAssocID="{42DAE28B-C52C-4AA9-9A95-9DFB696DA311}" presName="item2" presStyleLbl="node1" presStyleIdx="1" presStyleCnt="3" custScaleX="59286" custScaleY="65794" custLinFactNeighborX="61111" custLinFactNeighborY="70714">
        <dgm:presLayoutVars>
          <dgm:bulletEnabled val="1"/>
        </dgm:presLayoutVars>
      </dgm:prSet>
      <dgm:spPr/>
    </dgm:pt>
    <dgm:pt modelId="{F7B5CA5E-894D-4597-B28E-851A7176BAAC}" type="pres">
      <dgm:prSet presAssocID="{57B5E702-BFBA-441A-B938-3AE118E4BB6D}" presName="item3" presStyleLbl="node1" presStyleIdx="2" presStyleCnt="3" custScaleX="49921" custScaleY="67007">
        <dgm:presLayoutVars>
          <dgm:bulletEnabled val="1"/>
        </dgm:presLayoutVars>
      </dgm:prSet>
      <dgm:spPr/>
    </dgm:pt>
    <dgm:pt modelId="{923DC898-9156-483C-828F-845F289FD774}" type="pres">
      <dgm:prSet presAssocID="{05157724-5423-4F9D-B248-ACF7AFD3F0AA}" presName="funnel" presStyleLbl="trAlignAcc1" presStyleIdx="0" presStyleCnt="1"/>
      <dgm:spPr/>
    </dgm:pt>
  </dgm:ptLst>
  <dgm:cxnLst>
    <dgm:cxn modelId="{F42E4004-E3AC-43BB-9E3C-E53A81720A90}" srcId="{05157724-5423-4F9D-B248-ACF7AFD3F0AA}" destId="{647B5F17-5172-48CF-AE18-0EEC1C132F1F}" srcOrd="9" destOrd="0" parTransId="{F48A0A2B-5142-4023-B043-73A182C14CE4}" sibTransId="{71E8AB30-7EEF-4CEE-96AE-2FD33684761F}"/>
    <dgm:cxn modelId="{A6CD100D-2B6A-43FE-86E2-B4D13568FC76}" srcId="{05157724-5423-4F9D-B248-ACF7AFD3F0AA}" destId="{78EACEB8-F2CB-486D-AAAC-B4F25ADD7734}" srcOrd="8" destOrd="0" parTransId="{EB9F250A-44D4-44E7-8213-26E6D64584A5}" sibTransId="{F1BF66D4-C0AE-408C-BF10-959BE969FEB3}"/>
    <dgm:cxn modelId="{0BAD1422-4A20-4083-8E25-B498969F0D6C}" srcId="{05157724-5423-4F9D-B248-ACF7AFD3F0AA}" destId="{301A9558-F985-4CFE-97BD-5834399A8F20}" srcOrd="5" destOrd="0" parTransId="{CEA08906-ECDB-43DB-A990-9624834DD1DB}" sibTransId="{270C99CB-E368-46E1-BF82-08D1F7500313}"/>
    <dgm:cxn modelId="{EC9BAD42-790F-4253-87AE-9F1016167EC2}" srcId="{05157724-5423-4F9D-B248-ACF7AFD3F0AA}" destId="{4F88A6D6-DC7C-435C-8AC1-261F9C1CE843}" srcOrd="6" destOrd="0" parTransId="{CFEDA6C8-474A-418E-AB5D-F2AC33DCD045}" sibTransId="{1F90DFD6-3C62-40EB-8F10-08867E3C290D}"/>
    <dgm:cxn modelId="{89E4FE67-D0D1-42E7-A0A9-FA774CEF443A}" type="presOf" srcId="{2624DC99-2EB0-4DBD-B38B-743BF9CDEED7}" destId="{F7B5CA5E-894D-4597-B28E-851A7176BAAC}" srcOrd="0" destOrd="0" presId="urn:microsoft.com/office/officeart/2005/8/layout/funnel1"/>
    <dgm:cxn modelId="{83F62770-96A5-468C-B22A-EB113A72CE5B}" srcId="{05157724-5423-4F9D-B248-ACF7AFD3F0AA}" destId="{42DAE28B-C52C-4AA9-9A95-9DFB696DA311}" srcOrd="2" destOrd="0" parTransId="{2BF772EB-3917-4CCA-AF7D-512713862711}" sibTransId="{7F892D79-69F9-4EAB-93BF-1A62407B51A3}"/>
    <dgm:cxn modelId="{3273485A-252E-454F-A5C4-3C12E5EA793B}" type="presOf" srcId="{05157724-5423-4F9D-B248-ACF7AFD3F0AA}" destId="{2AB8D6E2-AE24-40B6-BF86-C9F1B82DED68}" srcOrd="0" destOrd="0" presId="urn:microsoft.com/office/officeart/2005/8/layout/funnel1"/>
    <dgm:cxn modelId="{DD7C418F-223D-4800-BFB4-12613B28CC77}" type="presOf" srcId="{42DAE28B-C52C-4AA9-9A95-9DFB696DA311}" destId="{42B1F4BC-CA53-47E4-9187-CE9E9D996877}" srcOrd="0" destOrd="0" presId="urn:microsoft.com/office/officeart/2005/8/layout/funnel1"/>
    <dgm:cxn modelId="{BD4FE8A2-C072-41AC-A975-961E6510ACE6}" srcId="{05157724-5423-4F9D-B248-ACF7AFD3F0AA}" destId="{7BD45086-5D99-415C-98AE-CA083571A0CD}" srcOrd="10" destOrd="0" parTransId="{3B33B05B-5F85-4AA0-8B85-5C68D84B3143}" sibTransId="{1D75A0FF-DDBE-4211-87FC-D02CA2B57505}"/>
    <dgm:cxn modelId="{243260A9-F30D-4F0D-B86B-E8673358ABC5}" srcId="{05157724-5423-4F9D-B248-ACF7AFD3F0AA}" destId="{8269B1CC-2FA2-419A-A1AA-CA8E131042AF}" srcOrd="4" destOrd="0" parTransId="{858C6A94-DAB2-4FAD-A74D-1F74D8EECE4B}" sibTransId="{7800069A-08B9-4560-9F55-AE8E60480990}"/>
    <dgm:cxn modelId="{E57971B2-1F83-47FB-A9D6-028D49B7C557}" srcId="{05157724-5423-4F9D-B248-ACF7AFD3F0AA}" destId="{57B5E702-BFBA-441A-B938-3AE118E4BB6D}" srcOrd="3" destOrd="0" parTransId="{3C028BA4-2655-4154-91F2-E006774F9AF7}" sibTransId="{075A26CF-FD3E-43FF-A26B-3D169F959B40}"/>
    <dgm:cxn modelId="{00BEF9C3-C342-4B9C-822B-EED50D00CC95}" type="presOf" srcId="{57B5E702-BFBA-441A-B938-3AE118E4BB6D}" destId="{6B77B653-0EDC-41FE-B607-39988A4A9842}" srcOrd="0" destOrd="0" presId="urn:microsoft.com/office/officeart/2005/8/layout/funnel1"/>
    <dgm:cxn modelId="{1DEE51CF-AD1B-431E-9EDD-39879E2355C8}" srcId="{05157724-5423-4F9D-B248-ACF7AFD3F0AA}" destId="{D7DF9032-C611-4906-A3A9-11F9AB33C979}" srcOrd="7" destOrd="0" parTransId="{1D20F6C0-7739-4B4B-AC9B-117364BF3F0D}" sibTransId="{C8C6B07B-319A-4BA8-9934-A31C62C1B9CE}"/>
    <dgm:cxn modelId="{649D0FDA-04C5-494B-AC91-C8933C0D1862}" srcId="{05157724-5423-4F9D-B248-ACF7AFD3F0AA}" destId="{61EC56E9-9BEB-4B64-8884-C2E8C173E3DE}" srcOrd="1" destOrd="0" parTransId="{9782BA81-4346-4CD7-B216-508BC1C538EF}" sibTransId="{B533FEA3-EFE7-49B2-88D9-DF5FFD2ECF9C}"/>
    <dgm:cxn modelId="{9BE02DFD-F98F-4E13-AB9B-808A1C2D61A1}" type="presOf" srcId="{61EC56E9-9BEB-4B64-8884-C2E8C173E3DE}" destId="{6C1190D2-CD39-4374-B3F6-22EA3CAF63F1}" srcOrd="0" destOrd="0" presId="urn:microsoft.com/office/officeart/2005/8/layout/funnel1"/>
    <dgm:cxn modelId="{38E4F5FE-02D1-4C16-8860-224D5B89929E}" srcId="{05157724-5423-4F9D-B248-ACF7AFD3F0AA}" destId="{2624DC99-2EB0-4DBD-B38B-743BF9CDEED7}" srcOrd="0" destOrd="0" parTransId="{FDD3AE9C-6861-44BD-9DD2-8D81593F4195}" sibTransId="{1170C427-433D-44F5-B9B9-683076104D2B}"/>
    <dgm:cxn modelId="{D6D2FFB7-C62F-4958-9620-542624FB1EAD}" type="presParOf" srcId="{2AB8D6E2-AE24-40B6-BF86-C9F1B82DED68}" destId="{1A855FAE-E584-4BA2-B5FF-39ADAB4CC734}" srcOrd="0" destOrd="0" presId="urn:microsoft.com/office/officeart/2005/8/layout/funnel1"/>
    <dgm:cxn modelId="{444EF4B6-4DDD-45EB-B7DD-2A3F66B9A64B}" type="presParOf" srcId="{2AB8D6E2-AE24-40B6-BF86-C9F1B82DED68}" destId="{EA35ABA7-8372-4112-9CE0-2A23FFF7183C}" srcOrd="1" destOrd="0" presId="urn:microsoft.com/office/officeart/2005/8/layout/funnel1"/>
    <dgm:cxn modelId="{E3AD3073-0379-4FC0-BB60-ABFCAB1A1936}" type="presParOf" srcId="{2AB8D6E2-AE24-40B6-BF86-C9F1B82DED68}" destId="{6B77B653-0EDC-41FE-B607-39988A4A9842}" srcOrd="2" destOrd="0" presId="urn:microsoft.com/office/officeart/2005/8/layout/funnel1"/>
    <dgm:cxn modelId="{160E6452-CF0F-4778-8DA4-B158C84DD1A5}" type="presParOf" srcId="{2AB8D6E2-AE24-40B6-BF86-C9F1B82DED68}" destId="{42B1F4BC-CA53-47E4-9187-CE9E9D996877}" srcOrd="3" destOrd="0" presId="urn:microsoft.com/office/officeart/2005/8/layout/funnel1"/>
    <dgm:cxn modelId="{A24F81E7-E763-441D-B6B7-12A9FB61FE21}" type="presParOf" srcId="{2AB8D6E2-AE24-40B6-BF86-C9F1B82DED68}" destId="{6C1190D2-CD39-4374-B3F6-22EA3CAF63F1}" srcOrd="4" destOrd="0" presId="urn:microsoft.com/office/officeart/2005/8/layout/funnel1"/>
    <dgm:cxn modelId="{9FB087C4-74EE-4BC4-A866-CDF36CA47069}" type="presParOf" srcId="{2AB8D6E2-AE24-40B6-BF86-C9F1B82DED68}" destId="{F7B5CA5E-894D-4597-B28E-851A7176BAAC}" srcOrd="5" destOrd="0" presId="urn:microsoft.com/office/officeart/2005/8/layout/funnel1"/>
    <dgm:cxn modelId="{7F79B90C-20DC-4A25-BB40-0252D3AC934B}" type="presParOf" srcId="{2AB8D6E2-AE24-40B6-BF86-C9F1B82DED68}" destId="{923DC898-9156-483C-828F-845F289FD774}" srcOrd="6" destOrd="0" presId="urn:microsoft.com/office/officeart/2005/8/layout/funnel1"/>
  </dgm:cxnLst>
  <dgm:bg>
    <a:solidFill>
      <a:srgbClr val="C5FBF8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914DC-9908-41E2-8E50-CB1CA6F4D457}">
      <dsp:nvSpPr>
        <dsp:cNvPr id="0" name=""/>
        <dsp:cNvSpPr/>
      </dsp:nvSpPr>
      <dsp:spPr>
        <a:xfrm>
          <a:off x="0" y="412223"/>
          <a:ext cx="9928122" cy="2381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0533" tIns="562356" rIns="770533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i="1" kern="1200" dirty="0"/>
            <a:t>«</a:t>
          </a:r>
          <a:r>
            <a:rPr lang="en-US" sz="2400" i="1" kern="1200" dirty="0"/>
            <a:t>Social networking site - web-based services that allow individuals to (1)construct a public or semi-public </a:t>
          </a:r>
          <a:r>
            <a:rPr lang="en-US" sz="2400" i="1" kern="1200" dirty="0" err="1"/>
            <a:t>proﬁle</a:t>
          </a:r>
          <a:r>
            <a:rPr lang="en-US" sz="2400" i="1" kern="1200" dirty="0"/>
            <a:t> within a bounded system, (2) articulate</a:t>
          </a:r>
          <a:r>
            <a:rPr lang="ru-RU" sz="2400" i="1" kern="1200" dirty="0"/>
            <a:t> </a:t>
          </a:r>
          <a:r>
            <a:rPr lang="en-US" sz="2400" i="1" kern="1200" dirty="0"/>
            <a:t>a list of other users with whom they share a connection, and (3) view and traverse</a:t>
          </a:r>
          <a:r>
            <a:rPr lang="ru-RU" sz="2400" i="1" kern="1200" dirty="0"/>
            <a:t> </a:t>
          </a:r>
          <a:r>
            <a:rPr lang="en-US" sz="2400" i="1" kern="1200" dirty="0"/>
            <a:t>their list of connections and those made by others within the system</a:t>
          </a:r>
          <a:r>
            <a:rPr lang="ru-RU" sz="2400" i="1" kern="1200" dirty="0"/>
            <a:t>»</a:t>
          </a:r>
          <a:r>
            <a:rPr lang="en-US" sz="2400" i="1" kern="1200" dirty="0"/>
            <a:t> </a:t>
          </a:r>
          <a:endParaRPr lang="ru-RU" sz="2400" i="1" kern="1200" dirty="0"/>
        </a:p>
      </dsp:txBody>
      <dsp:txXfrm>
        <a:off x="0" y="412223"/>
        <a:ext cx="9928122" cy="2381400"/>
      </dsp:txXfrm>
    </dsp:sp>
    <dsp:sp modelId="{0D42CEDA-EBCD-4322-AD36-4DF8F56C4554}">
      <dsp:nvSpPr>
        <dsp:cNvPr id="0" name=""/>
        <dsp:cNvSpPr/>
      </dsp:nvSpPr>
      <dsp:spPr>
        <a:xfrm>
          <a:off x="494467" y="13703"/>
          <a:ext cx="9431266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682" tIns="0" rIns="262682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1) </a:t>
          </a:r>
          <a:r>
            <a:rPr lang="ru-RU" sz="1800" b="1" kern="1200" dirty="0"/>
            <a:t>социальная сеть как интернет-сервис </a:t>
          </a:r>
          <a:r>
            <a:rPr lang="en-US" sz="1800" kern="1200" dirty="0"/>
            <a:t>(Boyd &amp; Ellison, 2007). </a:t>
          </a:r>
          <a:endParaRPr lang="ru-RU" sz="1800" kern="1200" dirty="0"/>
        </a:p>
      </dsp:txBody>
      <dsp:txXfrm>
        <a:off x="533375" y="52611"/>
        <a:ext cx="9353450" cy="719224"/>
      </dsp:txXfrm>
    </dsp:sp>
    <dsp:sp modelId="{113725F9-8006-41D1-A997-68C005CD1802}">
      <dsp:nvSpPr>
        <dsp:cNvPr id="0" name=""/>
        <dsp:cNvSpPr/>
      </dsp:nvSpPr>
      <dsp:spPr>
        <a:xfrm>
          <a:off x="0" y="3337943"/>
          <a:ext cx="9928122" cy="15309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0533" tIns="562356" rIns="770533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i="1" kern="1200" dirty="0"/>
            <a:t>«</a:t>
          </a:r>
          <a:r>
            <a:rPr lang="en-US" sz="2000" i="1" kern="1200" dirty="0"/>
            <a:t>Social networking websites are virtual communities which allow people to connect and interact with each other on a particular subject or to just ‘‘hang out” together online</a:t>
          </a:r>
          <a:r>
            <a:rPr lang="ru-RU" sz="2000" i="1" kern="1200" dirty="0"/>
            <a:t>» </a:t>
          </a:r>
          <a:endParaRPr lang="ru-RU" sz="2000" kern="1200" dirty="0"/>
        </a:p>
      </dsp:txBody>
      <dsp:txXfrm>
        <a:off x="0" y="3337943"/>
        <a:ext cx="9928122" cy="1530900"/>
      </dsp:txXfrm>
    </dsp:sp>
    <dsp:sp modelId="{C4DA69CC-69E3-4147-9486-D4E072DD09B3}">
      <dsp:nvSpPr>
        <dsp:cNvPr id="0" name=""/>
        <dsp:cNvSpPr/>
      </dsp:nvSpPr>
      <dsp:spPr>
        <a:xfrm>
          <a:off x="472652" y="2939423"/>
          <a:ext cx="9453036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682" tIns="0" rIns="262682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2) </a:t>
          </a:r>
          <a:r>
            <a:rPr lang="ru-RU" sz="1800" b="1" kern="1200" dirty="0"/>
            <a:t>социальная сеть как сообщество </a:t>
          </a:r>
          <a:r>
            <a:rPr lang="en-US" sz="1800" kern="1200" dirty="0"/>
            <a:t>(Murray &amp; Waller,2007). </a:t>
          </a:r>
          <a:endParaRPr lang="ru-RU" sz="1800" kern="1200" dirty="0"/>
        </a:p>
      </dsp:txBody>
      <dsp:txXfrm>
        <a:off x="511560" y="2978331"/>
        <a:ext cx="9375220" cy="719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55FAE-E584-4BA2-B5FF-39ADAB4CC734}">
      <dsp:nvSpPr>
        <dsp:cNvPr id="0" name=""/>
        <dsp:cNvSpPr/>
      </dsp:nvSpPr>
      <dsp:spPr>
        <a:xfrm>
          <a:off x="1872826" y="220133"/>
          <a:ext cx="4368800" cy="1517226"/>
        </a:xfrm>
        <a:prstGeom prst="ellipse">
          <a:avLst/>
        </a:prstGeom>
        <a:solidFill>
          <a:schemeClr val="dk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5ABA7-8372-4112-9CE0-2A23FFF7183C}">
      <dsp:nvSpPr>
        <dsp:cNvPr id="0" name=""/>
        <dsp:cNvSpPr/>
      </dsp:nvSpPr>
      <dsp:spPr>
        <a:xfrm>
          <a:off x="3640666" y="3935306"/>
          <a:ext cx="846666" cy="541866"/>
        </a:xfrm>
        <a:prstGeom prst="downArrow">
          <a:avLst/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B77B653-0EDC-41FE-B607-39988A4A9842}">
      <dsp:nvSpPr>
        <dsp:cNvPr id="0" name=""/>
        <dsp:cNvSpPr/>
      </dsp:nvSpPr>
      <dsp:spPr>
        <a:xfrm>
          <a:off x="2849067" y="531215"/>
          <a:ext cx="679907" cy="101600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п</a:t>
          </a:r>
          <a:endParaRPr lang="en-US" sz="3200" kern="1200" dirty="0"/>
        </a:p>
      </dsp:txBody>
      <dsp:txXfrm>
        <a:off x="2849067" y="531215"/>
        <a:ext cx="679907" cy="1016000"/>
      </dsp:txXfrm>
    </dsp:sp>
    <dsp:sp modelId="{42B1F4BC-CA53-47E4-9187-CE9E9D996877}">
      <dsp:nvSpPr>
        <dsp:cNvPr id="0" name=""/>
        <dsp:cNvSpPr/>
      </dsp:nvSpPr>
      <dsp:spPr>
        <a:xfrm>
          <a:off x="3584594" y="0"/>
          <a:ext cx="620923" cy="115388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300" kern="1200" dirty="0"/>
            <a:t>п</a:t>
          </a:r>
          <a:endParaRPr lang="en-US" sz="4300" kern="1200" dirty="0"/>
        </a:p>
      </dsp:txBody>
      <dsp:txXfrm>
        <a:off x="3675526" y="168982"/>
        <a:ext cx="439059" cy="815917"/>
      </dsp:txXfrm>
    </dsp:sp>
    <dsp:sp modelId="{6C1190D2-CD39-4374-B3F6-22EA3CAF63F1}">
      <dsp:nvSpPr>
        <dsp:cNvPr id="0" name=""/>
        <dsp:cNvSpPr/>
      </dsp:nvSpPr>
      <dsp:spPr>
        <a:xfrm>
          <a:off x="3612238" y="2049531"/>
          <a:ext cx="903518" cy="10027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744555" y="2196373"/>
        <a:ext cx="638884" cy="709016"/>
      </dsp:txXfrm>
    </dsp:sp>
    <dsp:sp modelId="{F7B5CA5E-894D-4597-B28E-851A7176BAAC}">
      <dsp:nvSpPr>
        <dsp:cNvPr id="0" name=""/>
        <dsp:cNvSpPr/>
      </dsp:nvSpPr>
      <dsp:spPr>
        <a:xfrm>
          <a:off x="4310135" y="594137"/>
          <a:ext cx="760796" cy="102118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300" kern="1200" dirty="0"/>
            <a:t>п</a:t>
          </a:r>
          <a:endParaRPr lang="en-US" sz="4300" kern="1200" dirty="0"/>
        </a:p>
      </dsp:txBody>
      <dsp:txXfrm>
        <a:off x="4421551" y="743686"/>
        <a:ext cx="537964" cy="722088"/>
      </dsp:txXfrm>
    </dsp:sp>
    <dsp:sp modelId="{923DC898-9156-483C-828F-845F289FD774}">
      <dsp:nvSpPr>
        <dsp:cNvPr id="0" name=""/>
        <dsp:cNvSpPr/>
      </dsp:nvSpPr>
      <dsp:spPr>
        <a:xfrm>
          <a:off x="1693333" y="33866"/>
          <a:ext cx="4741333" cy="3793066"/>
        </a:xfrm>
        <a:prstGeom prst="funnel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0.46383</cdr:x>
      <cdr:y>0.73746</cdr:y>
    </cdr:from>
    <cdr:to>
      <cdr:x>1</cdr:x>
      <cdr:y>0.97366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987619" y="3084723"/>
          <a:ext cx="3453576" cy="98800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0A798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0.90249</cdr:x>
      <cdr:y>0.14286</cdr:y>
    </cdr:from>
    <cdr:to>
      <cdr:x>0.90805</cdr:x>
      <cdr:y>0.25974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>
          <a:off x="7427168" y="792088"/>
          <a:ext cx="45719" cy="64807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0.78875</cdr:x>
      <cdr:y>0.23377</cdr:y>
    </cdr:from>
    <cdr:to>
      <cdr:x>0.89374</cdr:x>
      <cdr:y>0.25975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>
          <a:off x="6491064" y="1296144"/>
          <a:ext cx="864026" cy="14404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0.76423</cdr:x>
      <cdr:y>0.28571</cdr:y>
    </cdr:from>
    <cdr:to>
      <cdr:x>1</cdr:x>
      <cdr:y>0.4026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289279" y="1584176"/>
          <a:ext cx="1940321" cy="648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FF0000"/>
              </a:solidFill>
            </a:rPr>
            <a:t>Развлекательная</a:t>
          </a:r>
          <a:r>
            <a:rPr lang="ru-RU" sz="1600" b="1" dirty="0"/>
            <a:t> </a:t>
          </a:r>
          <a:r>
            <a:rPr lang="ru-RU" sz="1600" b="1" dirty="0">
              <a:solidFill>
                <a:srgbClr val="FF0000"/>
              </a:solidFill>
            </a:rPr>
            <a:t>функция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Tw Cen M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Tw Cen MT"/>
              </a:defRPr>
            </a:lvl1pPr>
          </a:lstStyle>
          <a:p>
            <a:pPr>
              <a:defRPr/>
            </a:pPr>
            <a:fld id="{9D9E0772-8DCF-4458-882D-B16FFC1A17AA}" type="datetimeFigureOut">
              <a:rPr lang="ru-RU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Tw Cen M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Tw Cen MT"/>
              </a:defRPr>
            </a:lvl1pPr>
          </a:lstStyle>
          <a:p>
            <a:pPr>
              <a:defRPr/>
            </a:pPr>
            <a:fld id="{C116E8DC-A1C3-4C6C-8EB3-BF314C996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610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44E9E74-B60C-4C6A-A6FF-E78991B91AE6}" type="datetimeFigureOut">
              <a:rPr lang="en-US"/>
              <a:pPr>
                <a:defRPr/>
              </a:pPr>
              <a:t>10/18/2020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FA046-4246-48CD-8EC1-73DAA72EBA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98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AE166-4983-44F2-B064-FB2AB79D2088}" type="datetimeFigureOut">
              <a:rPr lang="en-US"/>
              <a:pPr>
                <a:defRPr/>
              </a:pPr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768D0-70C5-4519-9D52-1161C854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7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 rot="5400000" flipV="1">
            <a:off x="10058400" y="58738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6EDFB-2847-4189-9D8D-CC00F1359A31}" type="datetimeFigureOut">
              <a:rPr lang="en-US"/>
              <a:pPr>
                <a:defRPr/>
              </a:pPr>
              <a:t>10/18/2020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A304C-DD5C-4CC0-BCB3-651B4CDFD1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15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64275-E872-47FF-8F72-82BB2D58A8EB}" type="datetimeFigureOut">
              <a:rPr lang="en-US"/>
              <a:pPr>
                <a:defRPr/>
              </a:pPr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C134-F87F-437A-BCEA-D7187CB135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2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/>
          <p:cNvCxnSpPr/>
          <p:nvPr/>
        </p:nvCxnSpPr>
        <p:spPr>
          <a:xfrm flipV="1">
            <a:off x="8386763" y="5264150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/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B1397-DBDD-478E-8C33-EDE4BB19A8FD}" type="datetimeFigureOut">
              <a:rPr lang="en-US"/>
              <a:pPr>
                <a:defRPr/>
              </a:pPr>
              <a:t>10/18/2020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2D454-AB7F-4BA6-9136-EF5F9108A5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3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FE4E0-99A6-4085-ABBA-B73FF34FAAED}" type="datetimeFigureOut">
              <a:rPr lang="en-US"/>
              <a:pPr>
                <a:defRPr/>
              </a:pPr>
              <a:t>10/18/2020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58D49-8E49-4ED4-B0A1-D99604F44A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7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56FD9-1BE7-4934-A3AE-8FF1AABE1739}" type="datetimeFigureOut">
              <a:rPr lang="en-US"/>
              <a:pPr>
                <a:defRPr/>
              </a:pPr>
              <a:t>10/18/2020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C46C3-B110-49EA-8131-2B340C0958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797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45413-F47F-4EB3-8DF1-C51A45311E13}" type="datetimeFigureOut">
              <a:rPr lang="en-US"/>
              <a:pPr>
                <a:defRPr/>
              </a:pPr>
              <a:t>10/18/2020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8CFCD-FB71-4BAF-B444-3AFAA8A83F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17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19C25-E04B-4E4D-A1DD-E887A39BA982}" type="datetimeFigureOut">
              <a:rPr lang="en-US"/>
              <a:pPr>
                <a:defRPr/>
              </a:pPr>
              <a:t>10/18/2020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675F6-4950-4CB7-B281-1E17FCECC6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25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87D0B-5D45-4655-9C9E-AEA6488A32ED}" type="datetimeFigureOut">
              <a:rPr lang="en-US"/>
              <a:pPr>
                <a:defRPr/>
              </a:pPr>
              <a:t>10/18/2020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80475-6648-4ADE-95AF-75D06E5FF4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4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flipV="1">
            <a:off x="8386763" y="5264150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7F068-017C-4B15-AD91-D1EECFE9EAAD}" type="datetimeFigureOut">
              <a:rPr lang="en-US"/>
              <a:pPr>
                <a:defRPr/>
              </a:pPr>
              <a:t>10/18/2020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41F60-0174-4D1A-9251-BD2319598B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497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3938" y="585788"/>
            <a:ext cx="9720262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23938" y="2286000"/>
            <a:ext cx="9720262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3938" y="6470650"/>
            <a:ext cx="215423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E04DF51-27C6-499B-B9AB-DCAA17507749}" type="datetimeFigureOut">
              <a:rPr lang="en-US"/>
              <a:pPr>
                <a:defRPr/>
              </a:pPr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3463" y="6470650"/>
            <a:ext cx="590073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863" y="6470650"/>
            <a:ext cx="97313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D887216-0603-4090-AC5C-5474610565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7088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696" r:id="rId4"/>
    <p:sldLayoutId id="2147483703" r:id="rId5"/>
    <p:sldLayoutId id="2147483697" r:id="rId6"/>
    <p:sldLayoutId id="2147483704" r:id="rId7"/>
    <p:sldLayoutId id="2147483698" r:id="rId8"/>
    <p:sldLayoutId id="2147483705" r:id="rId9"/>
    <p:sldLayoutId id="2147483699" r:id="rId10"/>
    <p:sldLayoutId id="2147483706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 kern="1200" cap="all" spc="100">
          <a:solidFill>
            <a:srgbClr val="4742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474233"/>
          </a:solidFill>
          <a:latin typeface="Tw Cen MT Condensed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474233"/>
          </a:solidFill>
          <a:latin typeface="Tw Cen MT Condensed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474233"/>
          </a:solidFill>
          <a:latin typeface="Tw Cen MT Condensed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474233"/>
          </a:solidFill>
          <a:latin typeface="Tw Cen MT Condensed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474233"/>
          </a:solidFill>
          <a:latin typeface="Tw Cen MT Condensed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474233"/>
          </a:solidFill>
          <a:latin typeface="Tw Cen MT Condensed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474233"/>
          </a:solidFill>
          <a:latin typeface="Tw Cen MT Condensed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474233"/>
          </a:solidFill>
          <a:latin typeface="Tw Cen MT Condensed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anose="05040102010807070707" pitchFamily="18" charset="2"/>
        <a:buChar char="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lena.novikova88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chart" Target="../charts/chart17.xml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chart" Target="../charts/chart1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082675"/>
            <a:ext cx="11344275" cy="1955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/>
              <a:t>Как современные подростки используют социальные сети?</a:t>
            </a:r>
            <a:endParaRPr lang="ru-RU" sz="3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01075" y="4695986"/>
            <a:ext cx="3200400" cy="2000089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defRPr/>
            </a:pPr>
            <a:r>
              <a:rPr lang="ru-RU" dirty="0"/>
              <a:t>Гуркина Ольга, Новикова Елена,</a:t>
            </a:r>
          </a:p>
          <a:p>
            <a:pPr eaLnBrk="1" fontAlgn="auto" hangingPunct="1">
              <a:defRPr/>
            </a:pPr>
            <a:r>
              <a:rPr lang="ru-RU" i="1" dirty="0"/>
              <a:t>Центр прикладных психолого-педагогических исследований МГППУ</a:t>
            </a:r>
          </a:p>
          <a:p>
            <a:pPr eaLnBrk="1" fontAlgn="auto" hangingPunct="1">
              <a:buFont typeface="Tw Cen MT"/>
              <a:buNone/>
              <a:defRPr/>
            </a:pPr>
            <a:r>
              <a:rPr lang="en-US" dirty="0">
                <a:latin typeface="Calibri" panose="020F0502020204030204" pitchFamily="34" charset="0"/>
              </a:rPr>
              <a:t>bazinao@gmail.com</a:t>
            </a:r>
            <a:endParaRPr lang="ru-RU" dirty="0"/>
          </a:p>
          <a:p>
            <a:pPr eaLnBrk="1" fontAlgn="auto" hangingPunct="1">
              <a:defRPr/>
            </a:pPr>
            <a:r>
              <a:rPr lang="en-US" dirty="0">
                <a:latin typeface="Calibri" panose="020F0502020204030204" pitchFamily="34" charset="0"/>
                <a:hlinkClick r:id="rId2"/>
              </a:rPr>
              <a:t>elena.novikova88@gmail.com</a:t>
            </a:r>
            <a:endParaRPr lang="ru-RU" dirty="0">
              <a:latin typeface="Calibri" panose="020F0502020204030204" pitchFamily="34" charset="0"/>
            </a:endParaRPr>
          </a:p>
          <a:p>
            <a:pPr eaLnBrk="1" fontAlgn="auto" hangingPunct="1">
              <a:defRPr/>
            </a:pPr>
            <a:r>
              <a:rPr lang="ru-RU" dirty="0">
                <a:latin typeface="Calibri" panose="020F0502020204030204" pitchFamily="34" charset="0"/>
              </a:rPr>
              <a:t>Мальцева Дарья </a:t>
            </a:r>
          </a:p>
          <a:p>
            <a:pPr eaLnBrk="1" fontAlgn="auto" hangingPunct="1">
              <a:defRPr/>
            </a:pPr>
            <a:r>
              <a:rPr lang="ru-RU" i="1" dirty="0">
                <a:latin typeface="Calibri" panose="020F0502020204030204" pitchFamily="34" charset="0"/>
              </a:rPr>
              <a:t>ЦИРКОН</a:t>
            </a:r>
          </a:p>
          <a:p>
            <a:pPr eaLnBrk="1" fontAlgn="auto" hangingPunct="1">
              <a:defRPr/>
            </a:pPr>
            <a:endParaRPr lang="ru-RU" dirty="0"/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457200" y="5254625"/>
            <a:ext cx="7981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r>
              <a:rPr lang="ru-RU" altLang="ru-RU" b="1" dirty="0">
                <a:latin typeface="Calibri" panose="020F0502020204030204" pitchFamily="34" charset="0"/>
              </a:rPr>
              <a:t>Совместный семинар из серии «Современное детство: теория и практика»</a:t>
            </a:r>
          </a:p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МГППУ</a:t>
            </a:r>
            <a:r>
              <a:rPr lang="en-US" altLang="ru-RU" dirty="0">
                <a:latin typeface="Calibri" panose="020F0502020204030204" pitchFamily="34" charset="0"/>
              </a:rPr>
              <a:t>, </a:t>
            </a:r>
            <a:r>
              <a:rPr lang="ru-RU" altLang="ru-RU" dirty="0">
                <a:latin typeface="Calibri" panose="020F0502020204030204" pitchFamily="34" charset="0"/>
              </a:rPr>
              <a:t>НИУ ВШЭ </a:t>
            </a:r>
          </a:p>
          <a:p>
            <a:pPr eaLnBrk="1" hangingPunct="1"/>
            <a:endParaRPr lang="ru-RU" altLang="ru-RU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26 ноября 2015, Москва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4993" y="262369"/>
            <a:ext cx="9720263" cy="1498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/>
              <a:t>Показатели посещения социальных сетей респондентами, дневные и недельные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635769"/>
              </p:ext>
            </p:extLst>
          </p:nvPr>
        </p:nvGraphicFramePr>
        <p:xfrm>
          <a:off x="1152714" y="1930858"/>
          <a:ext cx="8705850" cy="4389439"/>
        </p:xfrm>
        <a:graphic>
          <a:graphicData uri="http://schemas.openxmlformats.org/drawingml/2006/table">
            <a:tbl>
              <a:tblPr/>
              <a:tblGrid>
                <a:gridCol w="783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0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5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9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68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56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48" marR="5948" marT="5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6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группе</a:t>
                      </a:r>
                    </a:p>
                  </a:txBody>
                  <a:tcPr marL="5948" marR="5948" marT="5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6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респондентов </a:t>
                      </a:r>
                    </a:p>
                  </a:txBody>
                  <a:tcPr marL="5948" marR="5948" marT="5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6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день  </a:t>
                      </a:r>
                    </a:p>
                  </a:txBody>
                  <a:tcPr marL="5948" marR="5948" marT="5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6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неделю  </a:t>
                      </a:r>
                    </a:p>
                  </a:txBody>
                  <a:tcPr marL="5948" marR="5948" marT="5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948" marR="5948" marT="5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6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5948" marR="5948" marT="5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6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5948" marR="5948" marT="5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&lt;1 часа </a:t>
                      </a:r>
                    </a:p>
                  </a:txBody>
                  <a:tcPr marL="5948" marR="5948" marT="59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&lt;7 часов </a:t>
                      </a:r>
                    </a:p>
                  </a:txBody>
                  <a:tcPr marL="5948" marR="5948" marT="59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6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948" marR="5948" marT="5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6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44%</a:t>
                      </a:r>
                    </a:p>
                  </a:txBody>
                  <a:tcPr marL="5948" marR="5948" marT="5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6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44%</a:t>
                      </a:r>
                    </a:p>
                  </a:txBody>
                  <a:tcPr marL="5948" marR="5948" marT="5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1 &lt; 3 часов </a:t>
                      </a:r>
                    </a:p>
                  </a:txBody>
                  <a:tcPr marL="5948" marR="5948" marT="59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7 - 21 часов </a:t>
                      </a:r>
                    </a:p>
                  </a:txBody>
                  <a:tcPr marL="5948" marR="5948" marT="59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6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948" marR="5948" marT="5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6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</a:p>
                  </a:txBody>
                  <a:tcPr marL="5948" marR="5948" marT="5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6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</a:p>
                  </a:txBody>
                  <a:tcPr marL="5948" marR="5948" marT="5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&gt;3 &lt; 5 часов </a:t>
                      </a:r>
                    </a:p>
                  </a:txBody>
                  <a:tcPr marL="5948" marR="5948" marT="59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– 35 часов </a:t>
                      </a:r>
                    </a:p>
                  </a:txBody>
                  <a:tcPr marL="5948" marR="5948" marT="59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639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948" marR="5948" marT="5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6E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</a:p>
                  </a:txBody>
                  <a:tcPr marL="5948" marR="5948" marT="5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6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</a:p>
                  </a:txBody>
                  <a:tcPr marL="5948" marR="5948" marT="5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5 &lt; 8 часов </a:t>
                      </a:r>
                    </a:p>
                  </a:txBody>
                  <a:tcPr marL="5948" marR="5948" marT="59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– 56 часов </a:t>
                      </a:r>
                    </a:p>
                  </a:txBody>
                  <a:tcPr marL="5948" marR="5948" marT="59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56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5948" marR="5948" marT="5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8 &lt; 12 часов </a:t>
                      </a:r>
                    </a:p>
                  </a:txBody>
                  <a:tcPr marL="5948" marR="5948" marT="59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– 84 часа </a:t>
                      </a:r>
                    </a:p>
                  </a:txBody>
                  <a:tcPr marL="5948" marR="5948" marT="59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5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5948" marR="5948" marT="5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12 часов </a:t>
                      </a:r>
                    </a:p>
                  </a:txBody>
                  <a:tcPr marL="5948" marR="5948" marT="59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84 часов </a:t>
                      </a:r>
                    </a:p>
                  </a:txBody>
                  <a:tcPr marL="5948" marR="5948" marT="59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298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8487" y="231157"/>
            <a:ext cx="10995025" cy="1500187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dirty="0"/>
              <a:t>Некоторые</a:t>
            </a:r>
            <a:r>
              <a:rPr lang="ru-RU" dirty="0"/>
              <a:t> временные тенденции</a:t>
            </a:r>
          </a:p>
        </p:txBody>
      </p:sp>
      <p:sp>
        <p:nvSpPr>
          <p:cNvPr id="22531" name="Текст 4"/>
          <p:cNvSpPr>
            <a:spLocks noGrp="1"/>
          </p:cNvSpPr>
          <p:nvPr>
            <p:ph type="body" idx="1"/>
          </p:nvPr>
        </p:nvSpPr>
        <p:spPr>
          <a:xfrm>
            <a:off x="981075" y="1536700"/>
            <a:ext cx="10863263" cy="10429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>
                <a:solidFill>
                  <a:schemeClr val="tx1"/>
                </a:solidFill>
              </a:rPr>
              <a:t>По сравнению с прошлым (2012) годом тенденция увеличения/уменьшения времяпрепровождения в социальных сетях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2"/>
          </p:nvPr>
        </p:nvGraphicFramePr>
        <p:xfrm>
          <a:off x="1872868" y="2343347"/>
          <a:ext cx="8505022" cy="4382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1756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339725"/>
            <a:ext cx="11282362" cy="1498600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dirty="0"/>
              <a:t>Пребывание в социальных сетях и успеваемость</a:t>
            </a:r>
          </a:p>
        </p:txBody>
      </p:sp>
      <p:graphicFrame>
        <p:nvGraphicFramePr>
          <p:cNvPr id="4" name="Объект 9"/>
          <p:cNvGraphicFramePr>
            <a:graphicFrameLocks noGrp="1"/>
          </p:cNvGraphicFramePr>
          <p:nvPr>
            <p:ph idx="1"/>
          </p:nvPr>
        </p:nvGraphicFramePr>
        <p:xfrm>
          <a:off x="2395538" y="1701800"/>
          <a:ext cx="5514976" cy="216058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27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5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6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1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Менее 1 часа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От 1 до 3 часов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Более 3 часов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4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Отличники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17%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54%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28%</a:t>
                      </a:r>
                      <a:endParaRPr lang="ru-RU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4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Хорошисты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16%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45%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39%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4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Троечники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16%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32%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53%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582" name="TextBox 4"/>
          <p:cNvSpPr txBox="1">
            <a:spLocks noChangeArrowheads="1"/>
          </p:cNvSpPr>
          <p:nvPr/>
        </p:nvSpPr>
        <p:spPr bwMode="auto">
          <a:xfrm>
            <a:off x="2803525" y="1838325"/>
            <a:ext cx="792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ru-RU" altLang="ru-RU" b="1">
                <a:solidFill>
                  <a:srgbClr val="FFFF00"/>
                </a:solidFill>
              </a:rPr>
              <a:t>2013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395538" y="3840163"/>
          <a:ext cx="9018585" cy="2914650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1127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73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7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73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73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Не занимаюсь этим вообще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Менее 1 часа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+mn-lt"/>
                        </a:rPr>
                        <a:t>От 1 до 2 часов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+mn-lt"/>
                        </a:rPr>
                        <a:t>От 2 до 3 часов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+mn-lt"/>
                        </a:rPr>
                        <a:t>От 3 до 4 часов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+mn-lt"/>
                        </a:rPr>
                        <a:t>От 4 до 5 часов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+mn-lt"/>
                        </a:rPr>
                        <a:t>Более 5 часов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+mn-lt"/>
                        </a:rPr>
                        <a:t>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CC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CC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+mn-lt"/>
                        </a:rPr>
                        <a:t>4 и 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+mn-lt"/>
                        </a:rPr>
                        <a:t>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+mn-lt"/>
                        </a:rPr>
                        <a:t>4 и 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CC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+mn-lt"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CC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648" name="TextBox 5"/>
          <p:cNvSpPr txBox="1">
            <a:spLocks noChangeArrowheads="1"/>
          </p:cNvSpPr>
          <p:nvPr/>
        </p:nvSpPr>
        <p:spPr bwMode="auto">
          <a:xfrm>
            <a:off x="2562225" y="4287838"/>
            <a:ext cx="792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782704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65100" y="254000"/>
          <a:ext cx="11853863" cy="6237289"/>
        </p:xfrm>
        <a:graphic>
          <a:graphicData uri="http://schemas.openxmlformats.org/drawingml/2006/table">
            <a:tbl>
              <a:tblPr/>
              <a:tblGrid>
                <a:gridCol w="5748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68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00138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Зависимость ситуаций, с которыми приходилось сталкиваться школьникам,  от количества времени проводимого ими в социальных сетях в день (в % от групп)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CCB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времени в день, которое обычно проводят школьники в социальных сетях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C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latin typeface="Calibri" panose="020F0502020204030204" pitchFamily="34" charset="0"/>
                        </a:rPr>
                        <a:t>1 группа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2E2B2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E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latin typeface="Calibri" panose="020F0502020204030204" pitchFamily="34" charset="0"/>
                        </a:rPr>
                        <a:t>2 группа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2E2B2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E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latin typeface="Calibri" panose="020F0502020204030204" pitchFamily="34" charset="0"/>
                        </a:rPr>
                        <a:t>3 группа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2E2B2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E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latin typeface="Calibri" panose="020F0502020204030204" pitchFamily="34" charset="0"/>
                        </a:rPr>
                        <a:t>4 группа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2E2B2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0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Случалось ли с Вами такое, что засидевшись в социальных сетях, Вы…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C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latin typeface="Calibri" panose="020F0502020204030204" pitchFamily="34" charset="0"/>
                        </a:rPr>
                        <a:t>менее 1 часа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2E2B2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latin typeface="Calibri" panose="020F0502020204030204" pitchFamily="34" charset="0"/>
                        </a:rPr>
                        <a:t>От 1 часа - до 3 часов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2E2B2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latin typeface="Calibri" panose="020F0502020204030204" pitchFamily="34" charset="0"/>
                        </a:rPr>
                        <a:t>от 3 до 5 часов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2E2B2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latin typeface="Calibri" panose="020F0502020204030204" pitchFamily="34" charset="0"/>
                        </a:rPr>
                        <a:t>5 и более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2E2B2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4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пошел/не пошла в кино, в театр, на выставку</a:t>
                      </a:r>
                      <a:endParaRPr kumimoji="0" lang="ru-RU" altLang="ru-RU" sz="1600" b="1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C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2E2B2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E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2E2B2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E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2E2B2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E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пошел/не пошла в школу</a:t>
                      </a:r>
                      <a:endParaRPr kumimoji="0" lang="ru-RU" altLang="ru-RU" sz="1600" b="1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C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2E2B2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2E2B2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2E2B2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2E2B2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Пропустил/пропустила какой-либо урок</a:t>
                      </a:r>
                      <a:endParaRPr kumimoji="0" lang="ru-RU" altLang="ru-RU" sz="1600" b="1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C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2E2B2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E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2E2B2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E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2E2B2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E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пошел/не пошла на встречу с друзьями</a:t>
                      </a:r>
                      <a:endParaRPr kumimoji="0" lang="ru-RU" altLang="ru-RU" sz="1600" b="1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C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2E2B2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2E2B2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2E2B2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пошел/не пошла на свидание</a:t>
                      </a:r>
                      <a:endParaRPr kumimoji="0" lang="ru-RU" altLang="ru-RU" sz="1600" b="1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C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2E2B2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E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2E2B2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E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2E2B2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E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2E2B2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Забыл/забыла поесть</a:t>
                      </a:r>
                      <a:endParaRPr kumimoji="0" lang="ru-RU" altLang="ru-RU" sz="1600" b="1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C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успел/не успела сделать уроки</a:t>
                      </a:r>
                      <a:endParaRPr kumimoji="0" lang="ru-RU" altLang="ru-RU" sz="1600" b="1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C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E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E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E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38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успел/не успела выполнить поручение родителей</a:t>
                      </a:r>
                      <a:endParaRPr kumimoji="0" lang="ru-RU" altLang="ru-RU" sz="1600" b="1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C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успел/ не успела поспать</a:t>
                      </a:r>
                      <a:endParaRPr kumimoji="0" lang="ru-RU" altLang="ru-RU" sz="1600" b="1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C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2E2B2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E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2E2B2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E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2E2B2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E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/>
                        <a:defRPr sz="20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E2B21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2E2B2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494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85900" y="2349500"/>
            <a:ext cx="8640763" cy="1828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8000" dirty="0"/>
              <a:t>С КЕМ?</a:t>
            </a:r>
          </a:p>
        </p:txBody>
      </p:sp>
    </p:spTree>
    <p:extLst>
      <p:ext uri="{BB962C8B-B14F-4D97-AF65-F5344CB8AC3E}">
        <p14:creationId xmlns:p14="http://schemas.microsoft.com/office/powerpoint/2010/main" val="751087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1497" y="337815"/>
            <a:ext cx="10841037" cy="1498600"/>
          </a:xfrm>
        </p:spPr>
        <p:txBody>
          <a:bodyPr>
            <a:noAutofit/>
          </a:bodyPr>
          <a:lstStyle/>
          <a:p>
            <a:pPr lvl="1" eaLnBrk="1" hangingPunct="1">
              <a:defRPr/>
            </a:pPr>
            <a:r>
              <a:rPr lang="ru-RU" sz="4800" kern="1200" cap="all" spc="100" dirty="0">
                <a:latin typeface="+mj-lt"/>
                <a:ea typeface="+mj-ea"/>
                <a:cs typeface="+mj-cs"/>
              </a:rPr>
              <a:t>Аудитория</a:t>
            </a:r>
            <a:r>
              <a:rPr lang="ru-RU" kern="1200" cap="all" spc="100" dirty="0">
                <a:latin typeface="+mj-lt"/>
                <a:ea typeface="+mj-ea"/>
                <a:cs typeface="+mj-cs"/>
              </a:rPr>
              <a:t> общения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23938" y="2025650"/>
            <a:ext cx="4754562" cy="8223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Tw Cen MT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Количество друзей (френдов) у школьников в основной социальной сети</a:t>
            </a:r>
          </a:p>
        </p:txBody>
      </p:sp>
      <p:sp>
        <p:nvSpPr>
          <p:cNvPr id="25604" name="Текст 5"/>
          <p:cNvSpPr>
            <a:spLocks noGrp="1"/>
          </p:cNvSpPr>
          <p:nvPr>
            <p:ph type="body" sz="half" idx="3"/>
          </p:nvPr>
        </p:nvSpPr>
        <p:spPr>
          <a:xfrm>
            <a:off x="6330950" y="2025650"/>
            <a:ext cx="4754563" cy="8223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chemeClr val="tx1"/>
                </a:solidFill>
              </a:rPr>
              <a:t>Количество друзей у школьников в обычной (реальной) жизни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2"/>
          </p:nvPr>
        </p:nvGraphicFramePr>
        <p:xfrm>
          <a:off x="1397306" y="2788684"/>
          <a:ext cx="4040188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</p:nvPr>
        </p:nvGraphicFramePr>
        <p:xfrm>
          <a:off x="6330833" y="2788683"/>
          <a:ext cx="4754880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4194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426904" y="1749952"/>
          <a:ext cx="8229600" cy="5209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dirty="0">
                <a:solidFill>
                  <a:schemeClr val="tx1"/>
                </a:solidFill>
              </a:rPr>
              <a:t>Количество друзей («</a:t>
            </a:r>
            <a:r>
              <a:rPr lang="ru-RU" sz="2800" dirty="0" err="1">
                <a:solidFill>
                  <a:schemeClr val="tx1"/>
                </a:solidFill>
              </a:rPr>
              <a:t>френдов</a:t>
            </a:r>
            <a:r>
              <a:rPr lang="ru-RU" sz="2800" dirty="0">
                <a:solidFill>
                  <a:schemeClr val="tx1"/>
                </a:solidFill>
              </a:rPr>
              <a:t>») из социальных сетей, с которыми школьники знакомы в реальной жизни (в %)</a:t>
            </a:r>
          </a:p>
        </p:txBody>
      </p:sp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6786563" y="4175125"/>
            <a:ext cx="54054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ru-RU" altLang="en-US"/>
              <a:t>При этом большинство (94%), с кем общаются школьники – это близкий круг (друзья, знакомые из реальной жизни)</a:t>
            </a:r>
          </a:p>
        </p:txBody>
      </p:sp>
    </p:spTree>
    <p:extLst>
      <p:ext uri="{BB962C8B-B14F-4D97-AF65-F5344CB8AC3E}">
        <p14:creationId xmlns:p14="http://schemas.microsoft.com/office/powerpoint/2010/main" val="479458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1584325" y="1676400"/>
          <a:ext cx="8936038" cy="453707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551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144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Классификация времени пребывания в сети в день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0CC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Классификация аудитории общения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0CC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127">
                <a:tc>
                  <a:txBody>
                    <a:bodyPr/>
                    <a:lstStyle/>
                    <a:p>
                      <a:pPr marL="32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Меньше часа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Минимальное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2385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Менее 50 человек</a:t>
                      </a:r>
                    </a:p>
                  </a:txBody>
                  <a:tcPr marL="9524" marR="9524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Узкий круг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127">
                <a:tc>
                  <a:txBody>
                    <a:bodyPr/>
                    <a:lstStyle/>
                    <a:p>
                      <a:pPr marL="32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 до 3 часов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Умеренное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2385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51 до 100 друзей</a:t>
                      </a:r>
                    </a:p>
                  </a:txBody>
                  <a:tcPr marL="9524" marR="9524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круг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127">
                <a:tc>
                  <a:txBody>
                    <a:bodyPr/>
                    <a:lstStyle/>
                    <a:p>
                      <a:pPr marL="32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 3, но меньше 5 часов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Интенсивное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2385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101 и более друзей</a:t>
                      </a:r>
                    </a:p>
                  </a:txBody>
                  <a:tcPr marL="9524" marR="9524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Широкий круг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127">
                <a:tc>
                  <a:txBody>
                    <a:bodyPr/>
                    <a:lstStyle/>
                    <a:p>
                      <a:pPr marL="32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 5 , но меньше 8 часов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Чрезмерное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marL="32385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7127">
                <a:tc>
                  <a:txBody>
                    <a:bodyPr/>
                    <a:lstStyle/>
                    <a:p>
                      <a:pPr marL="32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8 часов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Аддиктивное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marL="32385" algn="ctr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68375" y="442913"/>
            <a:ext cx="9720263" cy="1498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dirty="0"/>
              <a:t>Эмпирические модели использования сетей (по времени и аудитории общения)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6172200" y="5116513"/>
            <a:ext cx="3024188" cy="863600"/>
          </a:xfrm>
          <a:prstGeom prst="rightArrow">
            <a:avLst/>
          </a:prstGeom>
          <a:solidFill>
            <a:srgbClr val="B0CC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939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625" y="331788"/>
            <a:ext cx="11403013" cy="1498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dirty="0"/>
              <a:t>Модели использования школьниками социальных сетей  по временному режиму и стажу пребывания в социальных сетях (в % по строке)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231354" y="1729649"/>
          <a:ext cx="11600762" cy="512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8154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02400" y="376884"/>
            <a:ext cx="9720263" cy="1498600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dirty="0"/>
              <a:t>Модели поведения по кругу общения (в % по строке)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594635" y="1875484"/>
          <a:ext cx="1013579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3319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620281"/>
              </p:ext>
            </p:extLst>
          </p:nvPr>
        </p:nvGraphicFramePr>
        <p:xfrm>
          <a:off x="1204335" y="1295400"/>
          <a:ext cx="9928122" cy="4882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6875" y="215900"/>
            <a:ext cx="11644313" cy="10795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000" dirty="0"/>
              <a:t>Подходы к определению социальных сетей  </a:t>
            </a:r>
          </a:p>
        </p:txBody>
      </p:sp>
    </p:spTree>
    <p:extLst>
      <p:ext uri="{BB962C8B-B14F-4D97-AF65-F5344CB8AC3E}">
        <p14:creationId xmlns:p14="http://schemas.microsoft.com/office/powerpoint/2010/main" val="1402119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01713" y="376238"/>
            <a:ext cx="10037762" cy="1498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dirty="0"/>
              <a:t>Зависимость широты аудитории общения школьников от стажа пребывания в сети </a:t>
            </a:r>
            <a:br>
              <a:rPr lang="ru-RU" sz="3200" dirty="0"/>
            </a:br>
            <a:r>
              <a:rPr lang="ru-RU" sz="3200" dirty="0"/>
              <a:t>(в % по строке)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209842" y="2084388"/>
          <a:ext cx="11148547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2593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075" y="274638"/>
            <a:ext cx="3565525" cy="1498600"/>
          </a:xfrm>
        </p:spPr>
        <p:txBody>
          <a:bodyPr/>
          <a:lstStyle/>
          <a:p>
            <a:pPr>
              <a:defRPr/>
            </a:pPr>
            <a:r>
              <a:rPr lang="ru-RU" dirty="0"/>
              <a:t>Кластеры</a:t>
            </a: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1138238" y="2428875"/>
            <a:ext cx="27320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ru-RU" altLang="en-US" sz="2400">
                <a:solidFill>
                  <a:srgbClr val="0070C0"/>
                </a:solidFill>
              </a:rPr>
              <a:t>Кластер 1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1138238" y="3849688"/>
            <a:ext cx="27320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ru-RU" altLang="en-US" sz="2400">
                <a:solidFill>
                  <a:srgbClr val="C00000"/>
                </a:solidFill>
              </a:rPr>
              <a:t>Кластер 2</a:t>
            </a:r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1138238" y="5487988"/>
            <a:ext cx="27320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ru-RU" altLang="en-US" sz="2400">
                <a:solidFill>
                  <a:srgbClr val="00B050"/>
                </a:solidFill>
              </a:rPr>
              <a:t>Кластер 3</a:t>
            </a:r>
          </a:p>
        </p:txBody>
      </p:sp>
      <p:sp>
        <p:nvSpPr>
          <p:cNvPr id="31750" name="TextBox 6"/>
          <p:cNvSpPr txBox="1">
            <a:spLocks noChangeArrowheads="1"/>
          </p:cNvSpPr>
          <p:nvPr/>
        </p:nvSpPr>
        <p:spPr bwMode="auto">
          <a:xfrm>
            <a:off x="3870325" y="2414588"/>
            <a:ext cx="1927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ru-RU" altLang="en-US" dirty="0">
                <a:solidFill>
                  <a:srgbClr val="002060"/>
                </a:solidFill>
              </a:rPr>
              <a:t>умеренное использование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865438" y="2600325"/>
            <a:ext cx="842962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803525" y="4032250"/>
            <a:ext cx="842963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803525" y="5662613"/>
            <a:ext cx="842963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754" name="TextBox 11"/>
          <p:cNvSpPr txBox="1">
            <a:spLocks noChangeArrowheads="1"/>
          </p:cNvSpPr>
          <p:nvPr/>
        </p:nvSpPr>
        <p:spPr bwMode="auto">
          <a:xfrm>
            <a:off x="3678238" y="3873500"/>
            <a:ext cx="2535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ru-RU" altLang="en-US">
                <a:solidFill>
                  <a:srgbClr val="C00000"/>
                </a:solidFill>
              </a:rPr>
              <a:t>максимальное использование</a:t>
            </a:r>
          </a:p>
        </p:txBody>
      </p:sp>
      <p:sp>
        <p:nvSpPr>
          <p:cNvPr id="31755" name="TextBox 12"/>
          <p:cNvSpPr txBox="1">
            <a:spLocks noChangeArrowheads="1"/>
          </p:cNvSpPr>
          <p:nvPr/>
        </p:nvSpPr>
        <p:spPr bwMode="auto">
          <a:xfrm>
            <a:off x="3667125" y="5430838"/>
            <a:ext cx="19637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ru-RU" altLang="en-US" dirty="0">
                <a:solidFill>
                  <a:srgbClr val="00B050"/>
                </a:solidFill>
              </a:rPr>
              <a:t>минимальное использование</a:t>
            </a:r>
          </a:p>
        </p:txBody>
      </p:sp>
      <p:grpSp>
        <p:nvGrpSpPr>
          <p:cNvPr id="31756" name="Группа 20"/>
          <p:cNvGrpSpPr>
            <a:grpSpLocks/>
          </p:cNvGrpSpPr>
          <p:nvPr/>
        </p:nvGrpSpPr>
        <p:grpSpPr bwMode="auto">
          <a:xfrm>
            <a:off x="5807075" y="2128838"/>
            <a:ext cx="1127125" cy="1127125"/>
            <a:chOff x="7122160" y="1981200"/>
            <a:chExt cx="1127760" cy="1127879"/>
          </a:xfrm>
        </p:grpSpPr>
        <p:cxnSp>
          <p:nvCxnSpPr>
            <p:cNvPr id="14" name="Прямая со стрелкой 13"/>
            <p:cNvCxnSpPr/>
            <p:nvPr/>
          </p:nvCxnSpPr>
          <p:spPr>
            <a:xfrm flipV="1">
              <a:off x="7122160" y="1981200"/>
              <a:ext cx="751311" cy="433677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7147574" y="2672224"/>
              <a:ext cx="725897" cy="436855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7406483" y="2529253"/>
              <a:ext cx="843437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757" name="Группа 21"/>
          <p:cNvGrpSpPr>
            <a:grpSpLocks/>
          </p:cNvGrpSpPr>
          <p:nvPr/>
        </p:nvGrpSpPr>
        <p:grpSpPr bwMode="auto">
          <a:xfrm>
            <a:off x="5630863" y="3633788"/>
            <a:ext cx="1128712" cy="1127125"/>
            <a:chOff x="7122160" y="1981200"/>
            <a:chExt cx="1127760" cy="1127879"/>
          </a:xfrm>
        </p:grpSpPr>
        <p:cxnSp>
          <p:nvCxnSpPr>
            <p:cNvPr id="23" name="Прямая со стрелкой 22"/>
            <p:cNvCxnSpPr/>
            <p:nvPr/>
          </p:nvCxnSpPr>
          <p:spPr>
            <a:xfrm flipV="1">
              <a:off x="7122160" y="1981200"/>
              <a:ext cx="751840" cy="43367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7147539" y="2672224"/>
              <a:ext cx="726462" cy="436855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7406082" y="2529253"/>
              <a:ext cx="843838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758" name="Группа 25"/>
          <p:cNvGrpSpPr>
            <a:grpSpLocks/>
          </p:cNvGrpSpPr>
          <p:nvPr/>
        </p:nvGrpSpPr>
        <p:grpSpPr bwMode="auto">
          <a:xfrm>
            <a:off x="5689600" y="5265738"/>
            <a:ext cx="1127125" cy="1127125"/>
            <a:chOff x="7122160" y="1981200"/>
            <a:chExt cx="1127760" cy="1127879"/>
          </a:xfrm>
        </p:grpSpPr>
        <p:cxnSp>
          <p:nvCxnSpPr>
            <p:cNvPr id="27" name="Прямая со стрелкой 26"/>
            <p:cNvCxnSpPr/>
            <p:nvPr/>
          </p:nvCxnSpPr>
          <p:spPr>
            <a:xfrm flipV="1">
              <a:off x="7122160" y="1981200"/>
              <a:ext cx="751311" cy="433677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>
              <a:off x="7147574" y="2672224"/>
              <a:ext cx="725897" cy="43685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>
              <a:off x="7406483" y="2529253"/>
              <a:ext cx="843437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759" name="TextBox 29"/>
          <p:cNvSpPr txBox="1">
            <a:spLocks noChangeArrowheads="1"/>
          </p:cNvSpPr>
          <p:nvPr/>
        </p:nvSpPr>
        <p:spPr bwMode="auto">
          <a:xfrm>
            <a:off x="6759575" y="1911350"/>
            <a:ext cx="3616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ru-RU" altLang="en-US">
                <a:solidFill>
                  <a:srgbClr val="002060"/>
                </a:solidFill>
              </a:rPr>
              <a:t>Стаж: от 2 лет и больше</a:t>
            </a:r>
          </a:p>
        </p:txBody>
      </p:sp>
      <p:sp>
        <p:nvSpPr>
          <p:cNvPr id="31760" name="TextBox 30"/>
          <p:cNvSpPr txBox="1">
            <a:spLocks noChangeArrowheads="1"/>
          </p:cNvSpPr>
          <p:nvPr/>
        </p:nvSpPr>
        <p:spPr bwMode="auto">
          <a:xfrm>
            <a:off x="7011988" y="2441575"/>
            <a:ext cx="3616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ru-RU" altLang="en-US">
                <a:solidFill>
                  <a:srgbClr val="002060"/>
                </a:solidFill>
              </a:rPr>
              <a:t>Время: от 1 до 3 часов в день</a:t>
            </a:r>
          </a:p>
        </p:txBody>
      </p:sp>
      <p:sp>
        <p:nvSpPr>
          <p:cNvPr id="31761" name="TextBox 31"/>
          <p:cNvSpPr txBox="1">
            <a:spLocks noChangeArrowheads="1"/>
          </p:cNvSpPr>
          <p:nvPr/>
        </p:nvSpPr>
        <p:spPr bwMode="auto">
          <a:xfrm>
            <a:off x="6686550" y="3057525"/>
            <a:ext cx="3616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ru-RU" altLang="en-US">
                <a:solidFill>
                  <a:srgbClr val="002060"/>
                </a:solidFill>
              </a:rPr>
              <a:t>Круг: от 50 до 300 друзей</a:t>
            </a:r>
          </a:p>
        </p:txBody>
      </p:sp>
      <p:sp>
        <p:nvSpPr>
          <p:cNvPr id="31762" name="TextBox 32"/>
          <p:cNvSpPr txBox="1">
            <a:spLocks noChangeArrowheads="1"/>
          </p:cNvSpPr>
          <p:nvPr/>
        </p:nvSpPr>
        <p:spPr bwMode="auto">
          <a:xfrm>
            <a:off x="6689725" y="3454400"/>
            <a:ext cx="3616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ru-RU" altLang="en-US">
                <a:solidFill>
                  <a:srgbClr val="C00000"/>
                </a:solidFill>
              </a:rPr>
              <a:t>Стаж: чаще более 4 лет</a:t>
            </a:r>
          </a:p>
        </p:txBody>
      </p:sp>
      <p:sp>
        <p:nvSpPr>
          <p:cNvPr id="31763" name="TextBox 33"/>
          <p:cNvSpPr txBox="1">
            <a:spLocks noChangeArrowheads="1"/>
          </p:cNvSpPr>
          <p:nvPr/>
        </p:nvSpPr>
        <p:spPr bwMode="auto">
          <a:xfrm>
            <a:off x="6623050" y="5072063"/>
            <a:ext cx="4427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ru-RU" altLang="en-US">
                <a:solidFill>
                  <a:srgbClr val="00B050"/>
                </a:solidFill>
              </a:rPr>
              <a:t>Стаж: менее 2 лет, менее 4 лет</a:t>
            </a:r>
          </a:p>
        </p:txBody>
      </p:sp>
      <p:sp>
        <p:nvSpPr>
          <p:cNvPr id="31764" name="TextBox 34"/>
          <p:cNvSpPr txBox="1">
            <a:spLocks noChangeArrowheads="1"/>
          </p:cNvSpPr>
          <p:nvPr/>
        </p:nvSpPr>
        <p:spPr bwMode="auto">
          <a:xfrm>
            <a:off x="7062788" y="3970338"/>
            <a:ext cx="3616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ru-RU" altLang="en-US">
                <a:solidFill>
                  <a:srgbClr val="C00000"/>
                </a:solidFill>
              </a:rPr>
              <a:t>Время: более 5 часов в день</a:t>
            </a:r>
          </a:p>
        </p:txBody>
      </p:sp>
      <p:sp>
        <p:nvSpPr>
          <p:cNvPr id="31765" name="TextBox 35"/>
          <p:cNvSpPr txBox="1">
            <a:spLocks noChangeArrowheads="1"/>
          </p:cNvSpPr>
          <p:nvPr/>
        </p:nvSpPr>
        <p:spPr bwMode="auto">
          <a:xfrm>
            <a:off x="6797675" y="5681663"/>
            <a:ext cx="539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ru-RU" altLang="en-US">
                <a:solidFill>
                  <a:srgbClr val="00B050"/>
                </a:solidFill>
              </a:rPr>
              <a:t>Время: менее часа или от 1 до 3 часов в день</a:t>
            </a:r>
          </a:p>
        </p:txBody>
      </p:sp>
      <p:sp>
        <p:nvSpPr>
          <p:cNvPr id="31766" name="TextBox 36"/>
          <p:cNvSpPr txBox="1">
            <a:spLocks noChangeArrowheads="1"/>
          </p:cNvSpPr>
          <p:nvPr/>
        </p:nvSpPr>
        <p:spPr bwMode="auto">
          <a:xfrm>
            <a:off x="6686550" y="4449763"/>
            <a:ext cx="5505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ru-RU" altLang="en-US">
                <a:solidFill>
                  <a:srgbClr val="C00000"/>
                </a:solidFill>
              </a:rPr>
              <a:t>Круг: несколько чаще у них более 300 друзей</a:t>
            </a:r>
          </a:p>
        </p:txBody>
      </p:sp>
      <p:sp>
        <p:nvSpPr>
          <p:cNvPr id="31767" name="TextBox 37"/>
          <p:cNvSpPr txBox="1">
            <a:spLocks noChangeArrowheads="1"/>
          </p:cNvSpPr>
          <p:nvPr/>
        </p:nvSpPr>
        <p:spPr bwMode="auto">
          <a:xfrm>
            <a:off x="6686550" y="6169025"/>
            <a:ext cx="3616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ru-RU" altLang="en-US">
                <a:solidFill>
                  <a:srgbClr val="00B050"/>
                </a:solidFill>
              </a:rPr>
              <a:t>Круг: чаще менее 50 друзей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0" y="1663700"/>
            <a:ext cx="12192000" cy="1790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0" y="3436938"/>
            <a:ext cx="12201525" cy="159226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0" y="5030788"/>
            <a:ext cx="12192000" cy="182721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750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3600" dirty="0"/>
              <a:t>Достоверность выкладываемой информации (в % по группе)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1819275"/>
          <a:ext cx="11996739" cy="464978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1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4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464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615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3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Полностью достоверна</a:t>
                      </a:r>
                      <a:endParaRPr lang="ru-RU" sz="32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3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Частично достоверна</a:t>
                      </a:r>
                      <a:endParaRPr lang="ru-RU" sz="32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3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Полностью недостоверна</a:t>
                      </a:r>
                      <a:endParaRPr lang="ru-RU" sz="32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3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Такую информацию не публиковал (а)</a:t>
                      </a:r>
                      <a:endParaRPr lang="ru-RU" sz="32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3" marR="1777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Фамилия и имя</a:t>
                      </a:r>
                      <a:endParaRPr lang="ru-RU" sz="32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B050"/>
                          </a:solidFill>
                          <a:effectLst/>
                        </a:rPr>
                        <a:t>82%</a:t>
                      </a:r>
                      <a:endParaRPr lang="ru-RU" sz="400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11%</a:t>
                      </a:r>
                      <a:endParaRPr lang="ru-RU" sz="40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4%</a:t>
                      </a:r>
                      <a:endParaRPr lang="ru-RU" sz="40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3%</a:t>
                      </a:r>
                      <a:endParaRPr lang="ru-RU" sz="40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6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Дата рождения</a:t>
                      </a:r>
                      <a:endParaRPr lang="ru-RU" sz="32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B050"/>
                          </a:solidFill>
                          <a:effectLst/>
                        </a:rPr>
                        <a:t>77%</a:t>
                      </a:r>
                      <a:endParaRPr lang="ru-RU" sz="400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11%</a:t>
                      </a:r>
                      <a:endParaRPr lang="ru-RU" sz="40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3%</a:t>
                      </a:r>
                      <a:endParaRPr lang="ru-RU" sz="40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9%</a:t>
                      </a:r>
                      <a:endParaRPr lang="ru-RU" sz="40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6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Контактная информация</a:t>
                      </a:r>
                      <a:endParaRPr lang="ru-RU" sz="32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43%</a:t>
                      </a:r>
                      <a:endParaRPr lang="ru-RU" sz="40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11%</a:t>
                      </a:r>
                      <a:endParaRPr lang="ru-RU" sz="40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8%</a:t>
                      </a:r>
                      <a:endParaRPr lang="ru-RU" sz="40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FF0000"/>
                          </a:solidFill>
                          <a:effectLst/>
                        </a:rPr>
                        <a:t>37%</a:t>
                      </a:r>
                      <a:endParaRPr lang="ru-RU" sz="40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6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Информация о родном городе</a:t>
                      </a:r>
                      <a:endParaRPr lang="ru-RU" sz="32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B050"/>
                          </a:solidFill>
                          <a:effectLst/>
                        </a:rPr>
                        <a:t>78%</a:t>
                      </a:r>
                      <a:endParaRPr lang="ru-RU" sz="400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6%</a:t>
                      </a:r>
                      <a:endParaRPr lang="ru-RU" sz="40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3%</a:t>
                      </a:r>
                      <a:endParaRPr lang="ru-RU" sz="40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12%</a:t>
                      </a:r>
                      <a:endParaRPr lang="ru-RU" sz="40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6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Информация о месте учебы</a:t>
                      </a:r>
                      <a:endParaRPr lang="ru-RU" sz="32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64%</a:t>
                      </a:r>
                      <a:endParaRPr lang="ru-RU" sz="40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6%</a:t>
                      </a:r>
                      <a:endParaRPr lang="ru-RU" sz="40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6%</a:t>
                      </a:r>
                      <a:endParaRPr lang="ru-RU" sz="40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FF0000"/>
                          </a:solidFill>
                          <a:effectLst/>
                        </a:rPr>
                        <a:t>24%</a:t>
                      </a:r>
                      <a:endParaRPr lang="ru-RU" sz="40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6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Информация об интересах</a:t>
                      </a:r>
                      <a:endParaRPr lang="ru-RU" sz="32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60%</a:t>
                      </a:r>
                      <a:endParaRPr lang="ru-RU" sz="40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11%</a:t>
                      </a:r>
                      <a:endParaRPr lang="ru-RU" sz="40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4%</a:t>
                      </a:r>
                      <a:endParaRPr lang="ru-RU" sz="40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FF0000"/>
                          </a:solidFill>
                          <a:effectLst/>
                        </a:rPr>
                        <a:t>25%</a:t>
                      </a:r>
                      <a:endParaRPr lang="ru-RU" sz="40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944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996" y="291320"/>
            <a:ext cx="9720262" cy="1498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/>
              <a:t>Степень открытости основной информации на странице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023938" y="2286000"/>
          <a:ext cx="9720262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0223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938" y="465138"/>
            <a:ext cx="9720262" cy="1498600"/>
          </a:xfrm>
        </p:spPr>
        <p:txBody>
          <a:bodyPr/>
          <a:lstStyle/>
          <a:p>
            <a:pPr>
              <a:defRPr/>
            </a:pPr>
            <a:r>
              <a:rPr lang="ru-RU" altLang="ru-RU" sz="3600" dirty="0"/>
              <a:t>Открытость информации на странице пользователя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1851025"/>
          <a:ext cx="12166600" cy="500697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52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0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7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3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647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16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6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Только я</a:t>
                      </a:r>
                      <a:endParaRPr lang="ru-RU" sz="32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6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Мои друзья</a:t>
                      </a:r>
                      <a:endParaRPr lang="ru-RU" sz="32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6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Друзья друзей</a:t>
                      </a:r>
                      <a:endParaRPr lang="ru-RU" sz="32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6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Все пользователи</a:t>
                      </a:r>
                      <a:endParaRPr lang="ru-RU" sz="32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6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Затрудняюсь ответить</a:t>
                      </a:r>
                      <a:endParaRPr lang="ru-RU" sz="32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6" marR="177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1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Кто видит фотографии, на которых меня отметили</a:t>
                      </a:r>
                      <a:endParaRPr lang="ru-RU" sz="32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6" marR="177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B050"/>
                          </a:solidFill>
                          <a:effectLst/>
                        </a:rPr>
                        <a:t>25%</a:t>
                      </a:r>
                      <a:endParaRPr lang="ru-RU" sz="400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6" marR="177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B050"/>
                          </a:solidFill>
                          <a:effectLst/>
                        </a:rPr>
                        <a:t>47%</a:t>
                      </a:r>
                      <a:endParaRPr lang="ru-RU" sz="400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6" marR="177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12%</a:t>
                      </a:r>
                      <a:endParaRPr lang="ru-RU" sz="40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6" marR="177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8%</a:t>
                      </a:r>
                      <a:endParaRPr lang="ru-RU" sz="40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6" marR="177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7%</a:t>
                      </a:r>
                      <a:endParaRPr lang="ru-RU" sz="40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6" marR="177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1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Кто видит видеозаписи, на которых меня отметили</a:t>
                      </a:r>
                      <a:endParaRPr lang="ru-RU" sz="32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6" marR="177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B050"/>
                          </a:solidFill>
                          <a:effectLst/>
                        </a:rPr>
                        <a:t>26%</a:t>
                      </a:r>
                      <a:endParaRPr lang="ru-RU" sz="400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6" marR="177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B050"/>
                          </a:solidFill>
                          <a:effectLst/>
                        </a:rPr>
                        <a:t>44%</a:t>
                      </a:r>
                      <a:endParaRPr lang="ru-RU" sz="400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6" marR="177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10%</a:t>
                      </a:r>
                      <a:endParaRPr lang="ru-RU" sz="40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6" marR="177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10%</a:t>
                      </a:r>
                      <a:endParaRPr lang="ru-RU" sz="40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6" marR="177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9%</a:t>
                      </a:r>
                      <a:endParaRPr lang="ru-RU" sz="40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6" marR="177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11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Кто видит чужие записи и комментарии на моей стене</a:t>
                      </a:r>
                      <a:endParaRPr lang="ru-RU" sz="32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6" marR="177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B050"/>
                          </a:solidFill>
                          <a:effectLst/>
                        </a:rPr>
                        <a:t>6%</a:t>
                      </a:r>
                      <a:endParaRPr lang="ru-RU" sz="400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6" marR="177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B050"/>
                          </a:solidFill>
                          <a:effectLst/>
                        </a:rPr>
                        <a:t>57%</a:t>
                      </a:r>
                      <a:endParaRPr lang="ru-RU" sz="400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6" marR="177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10%</a:t>
                      </a:r>
                      <a:endParaRPr lang="ru-RU" sz="40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6" marR="177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18%</a:t>
                      </a:r>
                      <a:endParaRPr lang="ru-RU" sz="40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6" marR="177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9%</a:t>
                      </a:r>
                      <a:endParaRPr lang="ru-RU" sz="40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6" marR="177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7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Кто видит список моих групп</a:t>
                      </a:r>
                      <a:endParaRPr lang="ru-RU" sz="32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6" marR="177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B050"/>
                          </a:solidFill>
                          <a:effectLst/>
                        </a:rPr>
                        <a:t>35%</a:t>
                      </a:r>
                      <a:endParaRPr lang="ru-RU" sz="400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6" marR="177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B050"/>
                          </a:solidFill>
                          <a:effectLst/>
                        </a:rPr>
                        <a:t>34%</a:t>
                      </a:r>
                      <a:endParaRPr lang="ru-RU" sz="400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6" marR="177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8%</a:t>
                      </a:r>
                      <a:endParaRPr lang="ru-RU" sz="40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6" marR="177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17%</a:t>
                      </a:r>
                      <a:endParaRPr lang="ru-RU" sz="40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6" marR="177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6%</a:t>
                      </a:r>
                      <a:endParaRPr lang="ru-RU" sz="40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6" marR="177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11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Кто видит список моих аудиозаписей</a:t>
                      </a:r>
                      <a:endParaRPr lang="ru-RU" sz="32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6" marR="177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B050"/>
                          </a:solidFill>
                          <a:effectLst/>
                        </a:rPr>
                        <a:t>18%</a:t>
                      </a:r>
                      <a:endParaRPr lang="ru-RU" sz="400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6" marR="177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B050"/>
                          </a:solidFill>
                          <a:effectLst/>
                        </a:rPr>
                        <a:t>41%</a:t>
                      </a:r>
                      <a:endParaRPr lang="ru-RU" sz="400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6" marR="177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8%</a:t>
                      </a:r>
                      <a:endParaRPr lang="ru-RU" sz="40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6" marR="177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FF0000"/>
                          </a:solidFill>
                          <a:effectLst/>
                        </a:rPr>
                        <a:t>29%</a:t>
                      </a:r>
                      <a:endParaRPr lang="ru-RU" sz="40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6" marR="177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5%</a:t>
                      </a:r>
                      <a:endParaRPr lang="ru-RU" sz="40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6" marR="177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574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968" y="477300"/>
            <a:ext cx="9720262" cy="1498600"/>
          </a:xfrm>
        </p:spPr>
        <p:txBody>
          <a:bodyPr/>
          <a:lstStyle/>
          <a:p>
            <a:pPr>
              <a:defRPr/>
            </a:pPr>
            <a:r>
              <a:rPr lang="ru-RU" sz="4800" dirty="0"/>
              <a:t>Причины закрытия профиля от других пользователей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023938" y="2286000"/>
          <a:ext cx="9720262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9385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4000" dirty="0"/>
              <a:t>Присутствие родителей и учителей в социальных сетях школьника</a:t>
            </a:r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altLang="en-US" sz="2800"/>
              <a:t>У </a:t>
            </a:r>
            <a:r>
              <a:rPr lang="ru-RU" altLang="en-US" sz="2800">
                <a:solidFill>
                  <a:srgbClr val="C00000"/>
                </a:solidFill>
              </a:rPr>
              <a:t>35% </a:t>
            </a:r>
            <a:r>
              <a:rPr lang="ru-RU" altLang="en-US" sz="2800"/>
              <a:t>учащихся – есть </a:t>
            </a:r>
            <a:r>
              <a:rPr lang="ru-RU" altLang="en-US" sz="2800">
                <a:solidFill>
                  <a:srgbClr val="C00000"/>
                </a:solidFill>
              </a:rPr>
              <a:t>родители</a:t>
            </a:r>
            <a:r>
              <a:rPr lang="ru-RU" altLang="en-US" sz="2800"/>
              <a:t> в друзьях.</a:t>
            </a:r>
          </a:p>
          <a:p>
            <a:pPr algn="ctr"/>
            <a:r>
              <a:rPr lang="ru-RU" altLang="en-US" sz="2800"/>
              <a:t>У </a:t>
            </a:r>
            <a:r>
              <a:rPr lang="ru-RU" altLang="en-US" sz="2800">
                <a:solidFill>
                  <a:srgbClr val="C00000"/>
                </a:solidFill>
              </a:rPr>
              <a:t>51%</a:t>
            </a:r>
            <a:r>
              <a:rPr lang="ru-RU" altLang="en-US" sz="2800"/>
              <a:t> учащегося – есть </a:t>
            </a:r>
            <a:r>
              <a:rPr lang="ru-RU" altLang="en-US" sz="2800">
                <a:solidFill>
                  <a:srgbClr val="C00000"/>
                </a:solidFill>
              </a:rPr>
              <a:t>учителя</a:t>
            </a:r>
            <a:r>
              <a:rPr lang="ru-RU" altLang="en-US" sz="2800"/>
              <a:t> в друзьях.</a:t>
            </a:r>
          </a:p>
          <a:p>
            <a:endParaRPr lang="ru-RU" altLang="en-US" sz="2800"/>
          </a:p>
          <a:p>
            <a:endParaRPr lang="ru-RU" altLang="en-US" sz="2800"/>
          </a:p>
          <a:p>
            <a:endParaRPr lang="ru-RU" altLang="en-US" sz="2800"/>
          </a:p>
          <a:p>
            <a:r>
              <a:rPr lang="ru-RU" altLang="en-US" sz="2800"/>
              <a:t>Наличие </a:t>
            </a:r>
            <a:r>
              <a:rPr lang="ru-RU" altLang="en-US" sz="2800" b="1"/>
              <a:t>родителей и учителей практически</a:t>
            </a:r>
            <a:r>
              <a:rPr lang="ru-RU" altLang="en-US" sz="2800"/>
              <a:t> не способствует закрытию страницы.</a:t>
            </a:r>
          </a:p>
          <a:p>
            <a:endParaRPr lang="ru-RU" altLang="en-US" sz="2800"/>
          </a:p>
        </p:txBody>
      </p:sp>
      <p:sp>
        <p:nvSpPr>
          <p:cNvPr id="4" name="Стрелка вверх 3"/>
          <p:cNvSpPr/>
          <p:nvPr/>
        </p:nvSpPr>
        <p:spPr>
          <a:xfrm rot="10800000">
            <a:off x="5200650" y="3568700"/>
            <a:ext cx="990600" cy="1069975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91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938" y="585788"/>
            <a:ext cx="10709275" cy="1498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dirty="0"/>
              <a:t>Практика применения заградительных и запретительных мер при пользовании социальными сетями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32202" y="2286000"/>
          <a:ext cx="11402458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8353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04168" y="2235200"/>
            <a:ext cx="8983663" cy="1828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8000" dirty="0" err="1"/>
              <a:t>ПОчему</a:t>
            </a:r>
            <a:r>
              <a:rPr lang="ru-RU" sz="8000" dirty="0"/>
              <a:t>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1"/>
          <p:cNvSpPr>
            <a:spLocks noGrp="1"/>
          </p:cNvSpPr>
          <p:nvPr>
            <p:ph idx="1"/>
          </p:nvPr>
        </p:nvSpPr>
        <p:spPr>
          <a:xfrm>
            <a:off x="693964" y="2432957"/>
            <a:ext cx="10804072" cy="2643414"/>
          </a:xfrm>
        </p:spPr>
        <p:txBody>
          <a:bodyPr/>
          <a:lstStyle/>
          <a:p>
            <a:pPr eaLnBrk="1" hangingPunct="1"/>
            <a:r>
              <a:rPr lang="ru-RU" altLang="en-US" sz="2400" dirty="0"/>
              <a:t>1</a:t>
            </a:r>
            <a:r>
              <a:rPr lang="ru-RU" altLang="en-US" sz="2400" b="1" dirty="0"/>
              <a:t>) Социологический</a:t>
            </a:r>
            <a:r>
              <a:rPr lang="ru-RU" altLang="en-US" sz="2400" dirty="0"/>
              <a:t>: теория обоснованного действия </a:t>
            </a:r>
            <a:r>
              <a:rPr lang="en-US" altLang="en-US" sz="2400" dirty="0"/>
              <a:t>(theory of reasoned action)</a:t>
            </a:r>
            <a:r>
              <a:rPr lang="ru-RU" altLang="en-US" sz="2400" dirty="0"/>
              <a:t>, </a:t>
            </a:r>
            <a:r>
              <a:rPr lang="en-US" altLang="en-US" sz="2400" dirty="0"/>
              <a:t>We-intention theory</a:t>
            </a:r>
            <a:r>
              <a:rPr lang="ru-RU" altLang="en-US" sz="2400" dirty="0"/>
              <a:t>, </a:t>
            </a:r>
            <a:r>
              <a:rPr lang="en-US" altLang="en-US" sz="2400" dirty="0"/>
              <a:t>Uses and gratification theory</a:t>
            </a:r>
            <a:r>
              <a:rPr lang="ru-RU" altLang="en-US" sz="2400" dirty="0"/>
              <a:t>, изучение факторов, концепция социального капитала</a:t>
            </a:r>
          </a:p>
          <a:p>
            <a:pPr eaLnBrk="1" hangingPunct="1"/>
            <a:endParaRPr lang="ru-RU" altLang="en-US" sz="2400" dirty="0"/>
          </a:p>
          <a:p>
            <a:pPr eaLnBrk="1" hangingPunct="1"/>
            <a:r>
              <a:rPr lang="en-US" altLang="en-US" sz="2400" dirty="0"/>
              <a:t>2) </a:t>
            </a:r>
            <a:r>
              <a:rPr lang="ru-RU" altLang="en-US" sz="2400" b="1" dirty="0"/>
              <a:t>Социально-психологический</a:t>
            </a:r>
            <a:r>
              <a:rPr lang="ru-RU" altLang="en-US" sz="2400" dirty="0"/>
              <a:t>: </a:t>
            </a:r>
            <a:r>
              <a:rPr lang="en-US" altLang="en-US" sz="2400" dirty="0"/>
              <a:t>social connectedness</a:t>
            </a:r>
            <a:r>
              <a:rPr lang="ru-RU" altLang="en-US" sz="2400" dirty="0"/>
              <a:t>, </a:t>
            </a:r>
            <a:r>
              <a:rPr lang="en-US" altLang="en-US" sz="2400" dirty="0"/>
              <a:t>the richer get richer</a:t>
            </a:r>
            <a:r>
              <a:rPr lang="ru-RU" altLang="en-US" sz="2400" dirty="0"/>
              <a:t> </a:t>
            </a:r>
            <a:r>
              <a:rPr lang="en-US" altLang="en-US" sz="2400" dirty="0"/>
              <a:t>theory</a:t>
            </a:r>
            <a:r>
              <a:rPr lang="ru-RU" altLang="en-US" sz="2400" dirty="0"/>
              <a:t>, </a:t>
            </a:r>
            <a:r>
              <a:rPr lang="en-US" altLang="en-US" sz="2400" dirty="0"/>
              <a:t>social compensation theory</a:t>
            </a:r>
            <a:endParaRPr lang="ru-RU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3) </a:t>
            </a:r>
            <a:r>
              <a:rPr lang="ru-RU" altLang="en-US" sz="2400" b="1" dirty="0"/>
              <a:t>Психологический</a:t>
            </a:r>
            <a:r>
              <a:rPr lang="ru-RU" altLang="en-US" sz="2400" dirty="0"/>
              <a:t>:</a:t>
            </a:r>
            <a:r>
              <a:rPr lang="en-US" altLang="en-US" sz="2400" dirty="0"/>
              <a:t> </a:t>
            </a:r>
            <a:r>
              <a:rPr lang="ru-RU" altLang="en-US" sz="2400" dirty="0"/>
              <a:t> </a:t>
            </a:r>
            <a:r>
              <a:rPr lang="en-US" altLang="en-US" sz="2400" dirty="0"/>
              <a:t>personality traits, big Five theory</a:t>
            </a:r>
            <a:endParaRPr lang="ru-RU" altLang="en-US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8214" y="188913"/>
            <a:ext cx="10923815" cy="25066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/>
              <a:t>Основные теоретические подходы к исследованию мотивов участия в социальных сетях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35431" y="1627322"/>
            <a:ext cx="10399362" cy="4773478"/>
          </a:xfrm>
        </p:spPr>
        <p:txBody>
          <a:bodyPr>
            <a:normAutofit/>
          </a:bodyPr>
          <a:lstStyle/>
          <a:p>
            <a:pPr eaLnBrk="1" hangingPunct="1">
              <a:buFont typeface="Tw Cen MT"/>
              <a:buNone/>
              <a:defRPr/>
            </a:pPr>
            <a:r>
              <a:rPr lang="ru-RU" sz="2800" b="1" dirty="0">
                <a:solidFill>
                  <a:schemeClr val="accent1"/>
                </a:solidFill>
              </a:rPr>
              <a:t>?</a:t>
            </a:r>
            <a:r>
              <a:rPr lang="ru-RU" sz="2800" b="1" dirty="0"/>
              <a:t> Подростки целыми днями сидят в социальных сетях</a:t>
            </a:r>
          </a:p>
          <a:p>
            <a:pPr eaLnBrk="1" hangingPunct="1">
              <a:buFont typeface="Tw Cen MT"/>
              <a:buNone/>
              <a:defRPr/>
            </a:pPr>
            <a:r>
              <a:rPr lang="ru-RU" sz="2800" b="1" dirty="0">
                <a:solidFill>
                  <a:schemeClr val="accent1"/>
                </a:solidFill>
              </a:rPr>
              <a:t>?</a:t>
            </a:r>
            <a:r>
              <a:rPr lang="ru-RU" sz="2800" b="1" dirty="0"/>
              <a:t> Избыточное пребывание в социальных сетях отрицательно сказывается на их успеваемости в школе</a:t>
            </a:r>
          </a:p>
          <a:p>
            <a:pPr eaLnBrk="1" hangingPunct="1">
              <a:buFont typeface="Tw Cen MT"/>
              <a:buNone/>
              <a:defRPr/>
            </a:pPr>
            <a:r>
              <a:rPr lang="ru-RU" sz="2800" b="1" dirty="0">
                <a:solidFill>
                  <a:schemeClr val="accent1"/>
                </a:solidFill>
              </a:rPr>
              <a:t>?</a:t>
            </a:r>
            <a:r>
              <a:rPr lang="ru-RU" sz="2800" b="1" dirty="0"/>
              <a:t> В социальных сетях подростки часто знакомятся с незнакомыми людьми</a:t>
            </a:r>
          </a:p>
          <a:p>
            <a:pPr eaLnBrk="1" hangingPunct="1">
              <a:buFont typeface="Tw Cen MT"/>
              <a:buNone/>
              <a:defRPr/>
            </a:pPr>
            <a:r>
              <a:rPr lang="ru-RU" sz="2800" b="1" dirty="0">
                <a:solidFill>
                  <a:schemeClr val="accent1"/>
                </a:solidFill>
              </a:rPr>
              <a:t>?</a:t>
            </a:r>
            <a:r>
              <a:rPr lang="ru-RU" sz="2800" b="1" dirty="0"/>
              <a:t> Как правило в социальных сетях подростки постоянно обновляют статусы и выкладывают фотографии</a:t>
            </a:r>
          </a:p>
          <a:p>
            <a:pPr algn="r" eaLnBrk="1" hangingPunct="1">
              <a:buFont typeface="Tw Cen MT"/>
              <a:buNone/>
              <a:defRPr/>
            </a:pPr>
            <a:r>
              <a:rPr lang="ru-RU" sz="2800" b="1" i="1" dirty="0"/>
              <a:t>И многое другое…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2413" y="284297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dirty="0"/>
              <a:t>Существующие стереотипы о подростках в социальных сетях</a:t>
            </a:r>
          </a:p>
        </p:txBody>
      </p:sp>
    </p:spTree>
    <p:extLst>
      <p:ext uri="{BB962C8B-B14F-4D97-AF65-F5344CB8AC3E}">
        <p14:creationId xmlns:p14="http://schemas.microsoft.com/office/powerpoint/2010/main" val="2101319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1040266" y="408213"/>
            <a:ext cx="9720262" cy="4474029"/>
          </a:xfrm>
        </p:spPr>
        <p:txBody>
          <a:bodyPr/>
          <a:lstStyle/>
          <a:p>
            <a:pPr algn="ctr"/>
            <a:r>
              <a:rPr lang="ru-RU" sz="2400" b="1" dirty="0"/>
              <a:t>МОТИВ ОБЩЕНИЯ, ИЛИ КОММУНИКАТИВНЫЙ МОТИВ</a:t>
            </a:r>
            <a:endParaRPr lang="en-US" sz="2400" b="1" dirty="0"/>
          </a:p>
          <a:p>
            <a:pPr algn="ctr"/>
            <a:r>
              <a:rPr lang="ru-RU" sz="2400" b="1" dirty="0"/>
              <a:t>ПОЗНАВАТЕЛЬНЫЙ МОТИВ</a:t>
            </a:r>
            <a:endParaRPr lang="en-US" sz="2400" b="1" dirty="0"/>
          </a:p>
          <a:p>
            <a:pPr algn="ctr"/>
            <a:r>
              <a:rPr lang="ru-RU" sz="2400" b="1" dirty="0"/>
              <a:t>МОТИВ АФФИЛИАЦИИ (ПРИНАДЛЕЖНОСТЬ К ГРУППЕ)</a:t>
            </a:r>
            <a:endParaRPr lang="en-US" sz="2400" b="1" dirty="0"/>
          </a:p>
          <a:p>
            <a:pPr algn="ctr"/>
            <a:r>
              <a:rPr lang="ru-RU" sz="2400" b="1" dirty="0"/>
              <a:t>МОТИВ РЕКРЕАЦИИ</a:t>
            </a:r>
            <a:endParaRPr lang="en-US" sz="2400" b="1" dirty="0"/>
          </a:p>
          <a:p>
            <a:pPr algn="ctr"/>
            <a:r>
              <a:rPr lang="ru-RU" sz="2400" b="1" dirty="0"/>
              <a:t>МОТИВ САМОРЕАЛИЗАЦИИ </a:t>
            </a:r>
            <a:endParaRPr lang="en-US" sz="2400" b="1" dirty="0"/>
          </a:p>
          <a:p>
            <a:pPr algn="ctr"/>
            <a:r>
              <a:rPr lang="ru-RU" sz="2400" b="1" dirty="0"/>
              <a:t>МОТИВ САМОУТВЕРЖДЕНИЯ</a:t>
            </a:r>
            <a:endParaRPr lang="en-US" sz="2400" b="1" dirty="0"/>
          </a:p>
          <a:p>
            <a:pPr algn="ctr"/>
            <a:r>
              <a:rPr lang="ru-RU" sz="2400" b="1" dirty="0"/>
              <a:t>КОРПОРАТИВНЫЙ МОТИВ</a:t>
            </a:r>
          </a:p>
          <a:p>
            <a:pPr algn="ctr"/>
            <a:r>
              <a:rPr lang="ru-RU" sz="2400" b="1" dirty="0"/>
              <a:t>ИГРОВОЙ МОТИВ</a:t>
            </a:r>
            <a:endParaRPr lang="en-US" sz="2400" b="1" dirty="0"/>
          </a:p>
          <a:p>
            <a:pPr algn="ctr"/>
            <a:r>
              <a:rPr lang="ru-RU" sz="2400" b="1" dirty="0"/>
              <a:t>ВОЗМОЖНОСТЬ ГОРИЗОНТАЛЬНЫХ СВЯЗЕЙ С ЛЮДЬМИ, КОТОРЫЕ НАХОДЯТСЯ НА ДРУГИХ (БОЛЕЕ ВЫСОКИХ) ПОЗИЦИЯХ</a:t>
            </a:r>
            <a:endParaRPr lang="en-US" sz="2400" b="1" dirty="0"/>
          </a:p>
          <a:p>
            <a:pPr algn="ctr"/>
            <a:r>
              <a:rPr lang="ru-RU" sz="2400" b="1" dirty="0"/>
              <a:t>ЛЮБОВНЫЙ МОТИВ</a:t>
            </a:r>
            <a:endParaRPr lang="en-US" sz="2400" b="1" dirty="0"/>
          </a:p>
          <a:p>
            <a:pPr algn="ctr"/>
            <a:r>
              <a:rPr lang="ru-RU" sz="2400" b="1" dirty="0"/>
              <a:t>МЕРКАНТИЛЬНЫЙ МОТИВ</a:t>
            </a:r>
          </a:p>
          <a:p>
            <a:pPr algn="ctr"/>
            <a:r>
              <a:rPr lang="ru-RU" sz="2400" b="1" dirty="0"/>
              <a:t>МОДА/СЛЕДОВАНИЕ ТЕНДЕНЦИИ</a:t>
            </a:r>
            <a:endParaRPr lang="en-US" sz="2400" b="1" dirty="0"/>
          </a:p>
          <a:p>
            <a:pPr algn="ctr"/>
            <a:endParaRPr lang="en-US" b="1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19268" y="5923303"/>
            <a:ext cx="2987675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50" dirty="0">
                <a:latin typeface="Tw Cen MT"/>
              </a:rPr>
              <a:t>Источники: А. </a:t>
            </a:r>
            <a:r>
              <a:rPr lang="ru-RU" sz="1050" dirty="0" err="1">
                <a:latin typeface="Tw Cen MT"/>
              </a:rPr>
              <a:t>Джойсон</a:t>
            </a:r>
            <a:r>
              <a:rPr lang="ru-RU" sz="1050" dirty="0">
                <a:latin typeface="Tw Cen MT"/>
              </a:rPr>
              <a:t>, </a:t>
            </a:r>
          </a:p>
          <a:p>
            <a:pPr>
              <a:defRPr/>
            </a:pPr>
            <a:r>
              <a:rPr lang="ru-RU" sz="1050" dirty="0">
                <a:latin typeface="Tw Cen MT"/>
              </a:rPr>
              <a:t>О.М. </a:t>
            </a:r>
            <a:r>
              <a:rPr lang="ru-RU" sz="1050" dirty="0" err="1">
                <a:latin typeface="Tw Cen MT"/>
              </a:rPr>
              <a:t>Шахмартова</a:t>
            </a:r>
            <a:r>
              <a:rPr lang="ru-RU" sz="1050" dirty="0">
                <a:latin typeface="Tw Cen MT"/>
              </a:rPr>
              <a:t> и И.В. </a:t>
            </a:r>
            <a:r>
              <a:rPr lang="ru-RU" sz="1050" dirty="0" err="1">
                <a:latin typeface="Tw Cen MT"/>
              </a:rPr>
              <a:t>Недовишина</a:t>
            </a:r>
            <a:r>
              <a:rPr lang="ru-RU" sz="1050" dirty="0">
                <a:latin typeface="Tw Cen MT"/>
              </a:rPr>
              <a:t>, </a:t>
            </a:r>
            <a:r>
              <a:rPr lang="en-US" sz="1050" dirty="0">
                <a:latin typeface="Tw Cen MT"/>
              </a:rPr>
              <a:t>C. M.K. Cheung, </a:t>
            </a:r>
            <a:r>
              <a:rPr lang="en-US" sz="1050" dirty="0" err="1">
                <a:latin typeface="Tw Cen MT"/>
              </a:rPr>
              <a:t>Pui</a:t>
            </a:r>
            <a:r>
              <a:rPr lang="en-US" sz="1050" dirty="0">
                <a:latin typeface="Tw Cen MT"/>
              </a:rPr>
              <a:t>-Yee Chiu, Matthew K.O. Lee</a:t>
            </a:r>
            <a:r>
              <a:rPr lang="ru-RU" sz="1050" dirty="0">
                <a:latin typeface="Tw Cen MT"/>
              </a:rPr>
              <a:t>, </a:t>
            </a:r>
            <a:r>
              <a:rPr lang="en-US" sz="1050" dirty="0" err="1">
                <a:latin typeface="Tw Cen MT"/>
              </a:rPr>
              <a:t>Kuan</a:t>
            </a:r>
            <a:r>
              <a:rPr lang="en-US" sz="1050" dirty="0">
                <a:latin typeface="Tw Cen MT"/>
              </a:rPr>
              <a:t>-Yu Lin, </a:t>
            </a:r>
            <a:r>
              <a:rPr lang="en-US" sz="1050" dirty="0" err="1">
                <a:latin typeface="Tw Cen MT"/>
              </a:rPr>
              <a:t>Hsi-Peng</a:t>
            </a:r>
            <a:r>
              <a:rPr lang="en-US" sz="1050" dirty="0">
                <a:latin typeface="Tw Cen MT"/>
              </a:rPr>
              <a:t> Lu</a:t>
            </a:r>
            <a:endParaRPr lang="ru-RU" sz="1050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949728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86303875"/>
              </p:ext>
            </p:extLst>
          </p:nvPr>
        </p:nvGraphicFramePr>
        <p:xfrm>
          <a:off x="628649" y="116632"/>
          <a:ext cx="1081768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Текст 3"/>
          <p:cNvSpPr txBox="1">
            <a:spLocks/>
          </p:cNvSpPr>
          <p:nvPr/>
        </p:nvSpPr>
        <p:spPr>
          <a:xfrm>
            <a:off x="8491992" y="4418013"/>
            <a:ext cx="3419475" cy="2227716"/>
          </a:xfrm>
          <a:prstGeom prst="rect">
            <a:avLst/>
          </a:prstGeom>
          <a:solidFill>
            <a:srgbClr val="B0CCCB"/>
          </a:solidFill>
        </p:spPr>
        <p:txBody>
          <a:bodyPr>
            <a:noAutofit/>
          </a:bodyPr>
          <a:lstStyle/>
          <a:p>
            <a:pPr marL="88900" indent="20638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2400" dirty="0">
                <a:latin typeface="Tw Cen MT"/>
              </a:rPr>
              <a:t>В настоящее время среди школьников социальные сети стали очень популярны. Как Вы думаете, с чем это связано? (в %)</a:t>
            </a:r>
            <a:endParaRPr lang="ru-RU" sz="2400" dirty="0">
              <a:latin typeface="+mn-lt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28650" y="3679825"/>
            <a:ext cx="8426450" cy="738188"/>
          </a:xfrm>
          <a:prstGeom prst="ellipse">
            <a:avLst/>
          </a:prstGeom>
          <a:noFill/>
          <a:ln>
            <a:solidFill>
              <a:srgbClr val="F0A7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5171" y="188914"/>
            <a:ext cx="10876417" cy="6541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dirty="0"/>
              <a:t>Факторы привлекательности социальной сети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322565"/>
              </p:ext>
            </p:extLst>
          </p:nvPr>
        </p:nvGraphicFramePr>
        <p:xfrm>
          <a:off x="555171" y="843039"/>
          <a:ext cx="10580915" cy="598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 3"/>
          <p:cNvSpPr txBox="1">
            <a:spLocks/>
          </p:cNvSpPr>
          <p:nvPr/>
        </p:nvSpPr>
        <p:spPr>
          <a:xfrm>
            <a:off x="7391400" y="5805488"/>
            <a:ext cx="4040188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ru-RU" sz="2700" dirty="0">
              <a:latin typeface="+mn-lt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8082644" y="5310209"/>
            <a:ext cx="3724502" cy="1101832"/>
          </a:xfrm>
          <a:prstGeom prst="rect">
            <a:avLst/>
          </a:prstGeom>
          <a:solidFill>
            <a:srgbClr val="B0CCCB"/>
          </a:solidFill>
        </p:spPr>
        <p:txBody>
          <a:bodyPr>
            <a:noAutofit/>
          </a:bodyPr>
          <a:lstStyle>
            <a:defPPr>
              <a:defRPr lang="en-US"/>
            </a:defPPr>
            <a:lvl1pPr marL="88900" indent="20638">
              <a:spcBef>
                <a:spcPts val="400"/>
              </a:spcBef>
              <a:buClr>
                <a:schemeClr val="accent1"/>
              </a:buClr>
              <a:buSzPct val="68000"/>
              <a:defRPr sz="2400">
                <a:latin typeface="Tw Cen MT"/>
              </a:defRPr>
            </a:lvl1pPr>
          </a:lstStyle>
          <a:p>
            <a:r>
              <a:rPr lang="ru-RU" dirty="0"/>
              <a:t>Чем Вас привлекает Ваша основная сеть? (в %)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298847"/>
              </p:ext>
            </p:extLst>
          </p:nvPr>
        </p:nvGraphicFramePr>
        <p:xfrm>
          <a:off x="1023936" y="587829"/>
          <a:ext cx="10520363" cy="5763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7580359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895905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04168" y="2235200"/>
            <a:ext cx="8983663" cy="1828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8000" dirty="0"/>
              <a:t>КАК?</a:t>
            </a:r>
          </a:p>
        </p:txBody>
      </p:sp>
    </p:spTree>
    <p:extLst>
      <p:ext uri="{BB962C8B-B14F-4D97-AF65-F5344CB8AC3E}">
        <p14:creationId xmlns:p14="http://schemas.microsoft.com/office/powerpoint/2010/main" val="8695803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332" y="506562"/>
            <a:ext cx="609600" cy="610007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06" y="5177889"/>
            <a:ext cx="609600" cy="7196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21" y="2956988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21" y="2079072"/>
            <a:ext cx="609600" cy="609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21" y="3795663"/>
            <a:ext cx="609600" cy="609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06" y="6062066"/>
            <a:ext cx="609600" cy="609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06" y="4486776"/>
            <a:ext cx="609600" cy="6096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21" y="1300675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98932" y="499629"/>
            <a:ext cx="80617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/>
              <a:t>КОММУНИКАТИВНАЯ ФУНКЦИЯ</a:t>
            </a:r>
          </a:p>
          <a:p>
            <a:pPr lvl="0"/>
            <a:endParaRPr lang="ru-RU" b="1" dirty="0"/>
          </a:p>
          <a:p>
            <a:pPr lvl="0"/>
            <a:endParaRPr lang="ru-RU" b="1" dirty="0"/>
          </a:p>
          <a:p>
            <a:pPr lvl="0"/>
            <a:r>
              <a:rPr lang="ru-RU" b="1" dirty="0"/>
              <a:t>РАЗВЛЕКАТЕЛЬНАЯ ФУНКЦИЯ</a:t>
            </a:r>
          </a:p>
          <a:p>
            <a:pPr lvl="0"/>
            <a:endParaRPr lang="en-US" b="1" dirty="0"/>
          </a:p>
          <a:p>
            <a:pPr lvl="0"/>
            <a:endParaRPr lang="ru-RU" b="1" dirty="0"/>
          </a:p>
          <a:p>
            <a:pPr lvl="0"/>
            <a:r>
              <a:rPr lang="ru-RU" b="1" dirty="0"/>
              <a:t>ИНФОРМАЦИОННАЯ ФУНКЦИЯ</a:t>
            </a:r>
          </a:p>
          <a:p>
            <a:pPr lvl="0"/>
            <a:endParaRPr lang="ru-RU" b="1" dirty="0"/>
          </a:p>
          <a:p>
            <a:pPr lvl="0"/>
            <a:endParaRPr lang="en-US" b="1" dirty="0"/>
          </a:p>
          <a:p>
            <a:pPr lvl="0"/>
            <a:r>
              <a:rPr lang="ru-RU" b="1" dirty="0"/>
              <a:t>ФУНКЦИЯ САМОАКТУАЛИЗАЦИИ</a:t>
            </a:r>
          </a:p>
          <a:p>
            <a:pPr lvl="0"/>
            <a:endParaRPr lang="ru-RU" b="1" dirty="0"/>
          </a:p>
          <a:p>
            <a:pPr lvl="0"/>
            <a:endParaRPr lang="ru-RU" b="1" dirty="0"/>
          </a:p>
          <a:p>
            <a:pPr lvl="0"/>
            <a:r>
              <a:rPr lang="ru-RU" b="1" dirty="0"/>
              <a:t>ФУНКЦИЯ САМОПРЕЗЕНТАЦИИ</a:t>
            </a:r>
          </a:p>
          <a:p>
            <a:pPr lvl="0"/>
            <a:endParaRPr lang="ru-RU" b="1" dirty="0"/>
          </a:p>
          <a:p>
            <a:pPr lvl="0"/>
            <a:endParaRPr lang="ru-RU" b="1" dirty="0"/>
          </a:p>
          <a:p>
            <a:pPr lvl="0"/>
            <a:r>
              <a:rPr lang="ru-RU" b="1" dirty="0"/>
              <a:t>ФУНКЦИЯ ИДЕНТИФИКАЦИИ</a:t>
            </a:r>
          </a:p>
          <a:p>
            <a:pPr lvl="0"/>
            <a:endParaRPr lang="ru-RU" b="1" dirty="0"/>
          </a:p>
          <a:p>
            <a:pPr lvl="0"/>
            <a:endParaRPr lang="en-US" b="1" dirty="0"/>
          </a:p>
          <a:p>
            <a:pPr lvl="0"/>
            <a:r>
              <a:rPr lang="ru-RU" b="1" dirty="0"/>
              <a:t>КОМПЕНСАЦИОННАЯ ФУНКЦИЯ</a:t>
            </a:r>
          </a:p>
          <a:p>
            <a:pPr lvl="0"/>
            <a:endParaRPr lang="ru-RU" b="1" dirty="0"/>
          </a:p>
          <a:p>
            <a:pPr lvl="0"/>
            <a:endParaRPr lang="ru-RU" b="1" dirty="0"/>
          </a:p>
          <a:p>
            <a:pPr lvl="0"/>
            <a:r>
              <a:rPr lang="ru-RU" b="1" dirty="0"/>
              <a:t>КОММЕРЧЕСКАЯ ФУНКЦИЯ</a:t>
            </a:r>
            <a:endParaRPr lang="en-US" b="1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051584530"/>
              </p:ext>
            </p:extLst>
          </p:nvPr>
        </p:nvGraphicFramePr>
        <p:xfrm>
          <a:off x="6320118" y="376518"/>
          <a:ext cx="4538170" cy="6408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97839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332" y="506562"/>
            <a:ext cx="609600" cy="6100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21" y="2956988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21" y="2079072"/>
            <a:ext cx="609600" cy="609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06" y="6062066"/>
            <a:ext cx="609600" cy="6096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21" y="1300675"/>
            <a:ext cx="609600" cy="6096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467876" y="3393599"/>
            <a:ext cx="8352693" cy="279595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98932" y="499629"/>
            <a:ext cx="80617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/>
              <a:t>КОММУНИКАТИВНАЯ ФУНКЦИЯ</a:t>
            </a:r>
          </a:p>
          <a:p>
            <a:pPr lvl="0"/>
            <a:endParaRPr lang="ru-RU" b="1" dirty="0"/>
          </a:p>
          <a:p>
            <a:pPr lvl="0"/>
            <a:endParaRPr lang="ru-RU" b="1" dirty="0"/>
          </a:p>
          <a:p>
            <a:pPr lvl="0"/>
            <a:r>
              <a:rPr lang="ru-RU" b="1" dirty="0"/>
              <a:t>РАЗВЛЕКАТЕЛЬНАЯ ФУНКЦИЯ</a:t>
            </a:r>
          </a:p>
          <a:p>
            <a:pPr lvl="0"/>
            <a:endParaRPr lang="en-US" b="1" dirty="0"/>
          </a:p>
          <a:p>
            <a:pPr lvl="0"/>
            <a:endParaRPr lang="ru-RU" b="1" dirty="0"/>
          </a:p>
          <a:p>
            <a:pPr lvl="0"/>
            <a:r>
              <a:rPr lang="ru-RU" b="1" dirty="0"/>
              <a:t>ИНФОРМАЦИОННАЯ ФУНКЦИЯ</a:t>
            </a:r>
          </a:p>
          <a:p>
            <a:pPr lvl="0"/>
            <a:endParaRPr lang="ru-RU" b="1" dirty="0"/>
          </a:p>
          <a:p>
            <a:pPr lvl="0"/>
            <a:endParaRPr lang="en-US" b="1" dirty="0"/>
          </a:p>
          <a:p>
            <a:pPr lvl="0"/>
            <a:r>
              <a:rPr lang="ru-RU" b="1" dirty="0"/>
              <a:t>ФУНКЦИЯ САМОАКТУАЛИЗАЦИИ</a:t>
            </a:r>
          </a:p>
          <a:p>
            <a:pPr lvl="0"/>
            <a:endParaRPr lang="ru-RU" b="1" dirty="0"/>
          </a:p>
          <a:p>
            <a:pPr lvl="0"/>
            <a:endParaRPr lang="ru-RU" b="1" dirty="0"/>
          </a:p>
          <a:p>
            <a:pPr lvl="0"/>
            <a:r>
              <a:rPr lang="ru-RU" b="1" dirty="0"/>
              <a:t>ФУНКЦИЯ САМОПРЕЗЕНТАЦИИ</a:t>
            </a:r>
          </a:p>
          <a:p>
            <a:pPr lvl="0"/>
            <a:endParaRPr lang="ru-RU" b="1" dirty="0"/>
          </a:p>
          <a:p>
            <a:pPr lvl="0"/>
            <a:endParaRPr lang="ru-RU" b="1" dirty="0"/>
          </a:p>
          <a:p>
            <a:pPr lvl="0"/>
            <a:r>
              <a:rPr lang="ru-RU" b="1" dirty="0"/>
              <a:t>ФУНКЦИЯ ИДЕНТИФИКАЦИИ</a:t>
            </a:r>
          </a:p>
          <a:p>
            <a:pPr lvl="0"/>
            <a:endParaRPr lang="ru-RU" b="1" dirty="0"/>
          </a:p>
          <a:p>
            <a:pPr lvl="0"/>
            <a:endParaRPr lang="en-US" b="1" dirty="0"/>
          </a:p>
          <a:p>
            <a:pPr lvl="0"/>
            <a:r>
              <a:rPr lang="ru-RU" b="1" dirty="0"/>
              <a:t>КОМПЕНСАЦИОННАЯ ФУНКЦИЯ</a:t>
            </a:r>
          </a:p>
          <a:p>
            <a:pPr lvl="0"/>
            <a:endParaRPr lang="ru-RU" b="1" dirty="0"/>
          </a:p>
          <a:p>
            <a:pPr lvl="0"/>
            <a:endParaRPr lang="ru-RU" b="1" dirty="0"/>
          </a:p>
          <a:p>
            <a:pPr lvl="0"/>
            <a:r>
              <a:rPr lang="ru-RU" b="1" dirty="0"/>
              <a:t>КОММЕРЧЕСКАЯ ФУНКЦИЯ</a:t>
            </a:r>
            <a:endParaRPr lang="en-US" b="1" dirty="0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6320118" y="376518"/>
          <a:ext cx="4538170" cy="6408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06" y="5177889"/>
            <a:ext cx="609600" cy="7196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06" y="4486776"/>
            <a:ext cx="609600" cy="609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21" y="37956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105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1256356"/>
              </p:ext>
            </p:extLst>
          </p:nvPr>
        </p:nvGraphicFramePr>
        <p:xfrm>
          <a:off x="369277" y="228601"/>
          <a:ext cx="11550578" cy="6773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Текст 2"/>
          <p:cNvSpPr txBox="1">
            <a:spLocks/>
          </p:cNvSpPr>
          <p:nvPr/>
        </p:nvSpPr>
        <p:spPr>
          <a:xfrm>
            <a:off x="7723414" y="4359730"/>
            <a:ext cx="4196441" cy="1992084"/>
          </a:xfrm>
          <a:prstGeom prst="rect">
            <a:avLst/>
          </a:prstGeom>
          <a:solidFill>
            <a:srgbClr val="B0CCCB"/>
          </a:solidFill>
        </p:spPr>
        <p:txBody>
          <a:bodyPr>
            <a:noAutofit/>
          </a:bodyPr>
          <a:lstStyle>
            <a:defPPr>
              <a:defRPr lang="en-US"/>
            </a:defPPr>
            <a:lvl1pPr marL="88900" indent="20638">
              <a:spcBef>
                <a:spcPts val="400"/>
              </a:spcBef>
              <a:buClr>
                <a:schemeClr val="accent1"/>
              </a:buClr>
              <a:buSzPct val="68000"/>
              <a:defRPr sz="2400">
                <a:latin typeface="Tw Cen MT"/>
              </a:defRPr>
            </a:lvl1pPr>
          </a:lstStyle>
          <a:p>
            <a:r>
              <a:rPr lang="ru-RU" dirty="0"/>
              <a:t>Сети предоставляют пользователям различные возможности. Отметьте те из них, которые являются для Вас наиболее важными (в %).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000675"/>
              </p:ext>
            </p:extLst>
          </p:nvPr>
        </p:nvGraphicFramePr>
        <p:xfrm>
          <a:off x="424543" y="228600"/>
          <a:ext cx="9930273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132" name="Текст 2"/>
          <p:cNvSpPr txBox="1">
            <a:spLocks/>
          </p:cNvSpPr>
          <p:nvPr/>
        </p:nvSpPr>
        <p:spPr bwMode="auto">
          <a:xfrm>
            <a:off x="8137993" y="5307948"/>
            <a:ext cx="3608387" cy="1240770"/>
          </a:xfrm>
          <a:prstGeom prst="rect">
            <a:avLst/>
          </a:prstGeom>
          <a:solidFill>
            <a:srgbClr val="B0CCCB"/>
          </a:solidFill>
        </p:spPr>
        <p:txBody>
          <a:bodyPr>
            <a:noAutofit/>
          </a:bodyPr>
          <a:lstStyle>
            <a:defPPr>
              <a:defRPr lang="en-US"/>
            </a:defPPr>
            <a:lvl1pPr marL="88900" indent="20638">
              <a:spcBef>
                <a:spcPts val="400"/>
              </a:spcBef>
              <a:buClr>
                <a:schemeClr val="accent1"/>
              </a:buClr>
              <a:buSzPct val="68000"/>
              <a:defRPr sz="2400">
                <a:latin typeface="Tw Cen MT"/>
              </a:defRPr>
            </a:lvl1pPr>
          </a:lstStyle>
          <a:p>
            <a:r>
              <a:rPr lang="ru-RU" altLang="en-US" dirty="0"/>
              <a:t>Чем  Вы наиболее часто занимаетесь в социальных сетях? (в %)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397" y="399530"/>
            <a:ext cx="9720262" cy="85883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Коммуникативная функция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75262" y="2111188"/>
            <a:ext cx="2550105" cy="263562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81% </a:t>
            </a:r>
            <a:r>
              <a:rPr lang="ru-RU" sz="2800" b="1" dirty="0">
                <a:solidFill>
                  <a:schemeClr val="tx1"/>
                </a:solidFill>
              </a:rPr>
              <a:t>наиболее часто общаются в социальных сетях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91218"/>
              </p:ext>
            </p:extLst>
          </p:nvPr>
        </p:nvGraphicFramePr>
        <p:xfrm>
          <a:off x="3325368" y="1258368"/>
          <a:ext cx="8229600" cy="5599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Текст 3"/>
          <p:cNvSpPr txBox="1">
            <a:spLocks/>
          </p:cNvSpPr>
          <p:nvPr/>
        </p:nvSpPr>
        <p:spPr bwMode="auto">
          <a:xfrm>
            <a:off x="8064929" y="5363308"/>
            <a:ext cx="3792964" cy="1318846"/>
          </a:xfrm>
          <a:prstGeom prst="rect">
            <a:avLst/>
          </a:prstGeom>
          <a:solidFill>
            <a:srgbClr val="B0CCCB"/>
          </a:solidFill>
        </p:spPr>
        <p:txBody>
          <a:bodyPr>
            <a:noAutofit/>
          </a:bodyPr>
          <a:lstStyle>
            <a:defPPr>
              <a:defRPr lang="en-US"/>
            </a:defPPr>
            <a:lvl1pPr marL="88900" indent="20638">
              <a:spcBef>
                <a:spcPts val="400"/>
              </a:spcBef>
              <a:buClr>
                <a:schemeClr val="accent1"/>
              </a:buClr>
              <a:buSzPct val="68000"/>
              <a:defRPr sz="2400">
                <a:latin typeface="Tw Cen MT"/>
              </a:defRPr>
            </a:lvl1pPr>
          </a:lstStyle>
          <a:p>
            <a:r>
              <a:rPr lang="ru-RU" altLang="en-US" dirty="0"/>
              <a:t>Кого вы обычно добавляете в друзья? (в %)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29470" y="322317"/>
            <a:ext cx="9720262" cy="1274008"/>
          </a:xfrm>
        </p:spPr>
        <p:txBody>
          <a:bodyPr/>
          <a:lstStyle/>
          <a:p>
            <a:pPr>
              <a:defRPr/>
            </a:pPr>
            <a:r>
              <a:rPr lang="ru-RU" sz="4400" dirty="0"/>
              <a:t>Подростки в социальных сетях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8400" y="2600325"/>
            <a:ext cx="2717800" cy="360098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w Cen MT"/>
              </a:rPr>
              <a:t>Европа</a:t>
            </a:r>
          </a:p>
          <a:p>
            <a:pPr algn="ctr">
              <a:defRPr/>
            </a:pPr>
            <a:endParaRPr lang="ru-RU" sz="2800" b="1" dirty="0">
              <a:latin typeface="Tw Cen MT"/>
            </a:endParaRPr>
          </a:p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Tw Cen MT"/>
              </a:rPr>
              <a:t>68%</a:t>
            </a:r>
          </a:p>
          <a:p>
            <a:pPr algn="ctr">
              <a:defRPr/>
            </a:pPr>
            <a:endParaRPr lang="ru-RU" sz="2800" b="1" dirty="0">
              <a:latin typeface="Tw Cen MT"/>
            </a:endParaRPr>
          </a:p>
          <a:p>
            <a:pPr algn="ctr">
              <a:defRPr/>
            </a:pPr>
            <a:r>
              <a:rPr lang="en-US" sz="2800" b="1" dirty="0">
                <a:latin typeface="Tw Cen MT"/>
              </a:rPr>
              <a:t>Facebook</a:t>
            </a:r>
            <a:endParaRPr lang="ru-RU" sz="2800" b="1" dirty="0">
              <a:latin typeface="Tw Cen MT"/>
            </a:endParaRPr>
          </a:p>
          <a:p>
            <a:pPr algn="ctr">
              <a:defRPr/>
            </a:pPr>
            <a:endParaRPr lang="ru-RU" sz="2800" b="1" dirty="0">
              <a:latin typeface="Tw Cen MT"/>
            </a:endParaRPr>
          </a:p>
          <a:p>
            <a:pPr algn="ctr">
              <a:defRPr/>
            </a:pPr>
            <a:r>
              <a:rPr lang="en-US" sz="2800" b="1" dirty="0">
                <a:latin typeface="Tw Cen MT"/>
              </a:rPr>
              <a:t>[</a:t>
            </a:r>
            <a:r>
              <a:rPr lang="en-US" sz="2800" b="1" dirty="0" err="1">
                <a:latin typeface="Tw Cen MT"/>
              </a:rPr>
              <a:t>EUKidsOnline</a:t>
            </a:r>
            <a:r>
              <a:rPr lang="en-US" sz="2800" b="1" dirty="0">
                <a:latin typeface="Tw Cen MT"/>
              </a:rPr>
              <a:t>, 2014]</a:t>
            </a:r>
            <a:endParaRPr lang="ru-RU" sz="2800" b="1" dirty="0">
              <a:latin typeface="Tw Cen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7549" y="2600325"/>
            <a:ext cx="3159125" cy="360098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w Cen MT"/>
              </a:rPr>
              <a:t>Россия</a:t>
            </a:r>
          </a:p>
          <a:p>
            <a:pPr algn="ctr">
              <a:defRPr/>
            </a:pPr>
            <a:endParaRPr lang="ru-RU" sz="2800" b="1" dirty="0">
              <a:latin typeface="Tw Cen MT"/>
            </a:endParaRPr>
          </a:p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Tw Cen MT"/>
              </a:rPr>
              <a:t>85%</a:t>
            </a:r>
            <a:endParaRPr lang="en-US" sz="3200" b="1" dirty="0">
              <a:solidFill>
                <a:srgbClr val="FF0000"/>
              </a:solidFill>
              <a:latin typeface="Tw Cen MT"/>
            </a:endParaRPr>
          </a:p>
          <a:p>
            <a:pPr algn="ctr">
              <a:defRPr/>
            </a:pPr>
            <a:endParaRPr lang="en-US" sz="2800" b="1" dirty="0">
              <a:latin typeface="Tw Cen MT"/>
            </a:endParaRPr>
          </a:p>
          <a:p>
            <a:pPr algn="ctr">
              <a:defRPr/>
            </a:pPr>
            <a:r>
              <a:rPr lang="ru-RU" sz="2800" b="1" dirty="0" err="1">
                <a:latin typeface="Tw Cen MT"/>
              </a:rPr>
              <a:t>Вконтакте</a:t>
            </a:r>
            <a:endParaRPr lang="ru-RU" sz="2800" b="1" dirty="0">
              <a:latin typeface="Tw Cen MT"/>
            </a:endParaRPr>
          </a:p>
          <a:p>
            <a:pPr algn="ctr">
              <a:defRPr/>
            </a:pPr>
            <a:endParaRPr lang="ru-RU" sz="2800" b="1" dirty="0">
              <a:latin typeface="Tw Cen MT"/>
            </a:endParaRPr>
          </a:p>
          <a:p>
            <a:pPr algn="ctr">
              <a:defRPr/>
            </a:pPr>
            <a:r>
              <a:rPr lang="en-US" sz="2800" b="1" dirty="0">
                <a:latin typeface="Tw Cen MT"/>
              </a:rPr>
              <a:t>[</a:t>
            </a:r>
            <a:r>
              <a:rPr lang="ru-RU" sz="2800" b="1" dirty="0">
                <a:latin typeface="Tw Cen MT"/>
              </a:rPr>
              <a:t>Фонд развития интернет, 2013</a:t>
            </a:r>
            <a:r>
              <a:rPr lang="en-US" sz="2800" b="1" dirty="0">
                <a:latin typeface="Tw Cen MT"/>
              </a:rPr>
              <a:t>]</a:t>
            </a:r>
            <a:endParaRPr lang="ru-RU" sz="2800" b="1" dirty="0">
              <a:latin typeface="Tw Cen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04199" y="2600325"/>
            <a:ext cx="2835275" cy="360098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w Cen MT"/>
              </a:rPr>
              <a:t>США</a:t>
            </a:r>
          </a:p>
          <a:p>
            <a:pPr algn="ctr">
              <a:defRPr/>
            </a:pPr>
            <a:endParaRPr lang="ru-RU" sz="2800" b="1" dirty="0">
              <a:latin typeface="Tw Cen MT"/>
            </a:endParaRPr>
          </a:p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Tw Cen MT"/>
              </a:rPr>
              <a:t>73%</a:t>
            </a:r>
          </a:p>
          <a:p>
            <a:pPr algn="ctr">
              <a:defRPr/>
            </a:pPr>
            <a:endParaRPr lang="ru-RU" sz="2800" b="1" dirty="0">
              <a:latin typeface="Tw Cen MT"/>
            </a:endParaRPr>
          </a:p>
          <a:p>
            <a:pPr algn="ctr">
              <a:defRPr/>
            </a:pPr>
            <a:r>
              <a:rPr lang="en-US" sz="2800" b="1" dirty="0">
                <a:latin typeface="Tw Cen MT"/>
              </a:rPr>
              <a:t>Facebook</a:t>
            </a:r>
            <a:endParaRPr lang="ru-RU" sz="2800" b="1" dirty="0">
              <a:latin typeface="Tw Cen MT"/>
            </a:endParaRPr>
          </a:p>
          <a:p>
            <a:pPr algn="ctr">
              <a:defRPr/>
            </a:pPr>
            <a:endParaRPr lang="ru-RU" sz="2800" b="1" dirty="0">
              <a:latin typeface="Tw Cen MT"/>
            </a:endParaRPr>
          </a:p>
          <a:p>
            <a:pPr algn="ctr">
              <a:defRPr/>
            </a:pPr>
            <a:r>
              <a:rPr lang="en-US" sz="2800" b="1" dirty="0">
                <a:latin typeface="Tw Cen MT"/>
              </a:rPr>
              <a:t>[PEW</a:t>
            </a:r>
            <a:r>
              <a:rPr lang="ru-RU" sz="2800" b="1" dirty="0">
                <a:latin typeface="Tw Cen MT"/>
              </a:rPr>
              <a:t> </a:t>
            </a:r>
            <a:r>
              <a:rPr lang="en-US" sz="2800" b="1" dirty="0">
                <a:latin typeface="Tw Cen MT"/>
              </a:rPr>
              <a:t>Research center, </a:t>
            </a:r>
            <a:r>
              <a:rPr lang="ru-RU" sz="2800" b="1" dirty="0">
                <a:latin typeface="Tw Cen MT"/>
              </a:rPr>
              <a:t>2014</a:t>
            </a:r>
            <a:r>
              <a:rPr lang="en-US" sz="2800" b="1" dirty="0">
                <a:latin typeface="Tw Cen MT"/>
              </a:rPr>
              <a:t>]</a:t>
            </a:r>
            <a:endParaRPr lang="ru-RU" sz="2800" b="1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9951334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92" y="273050"/>
            <a:ext cx="8229600" cy="8524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/>
              <a:t>Информационная функция</a:t>
            </a:r>
          </a:p>
        </p:txBody>
      </p:sp>
      <p:graphicFrame>
        <p:nvGraphicFramePr>
          <p:cNvPr id="11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204881"/>
              </p:ext>
            </p:extLst>
          </p:nvPr>
        </p:nvGraphicFramePr>
        <p:xfrm>
          <a:off x="-1271335" y="699294"/>
          <a:ext cx="11004593" cy="5488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038" name="Текст 3"/>
          <p:cNvSpPr txBox="1">
            <a:spLocks/>
          </p:cNvSpPr>
          <p:nvPr/>
        </p:nvSpPr>
        <p:spPr bwMode="auto">
          <a:xfrm>
            <a:off x="134470" y="5486400"/>
            <a:ext cx="4545106" cy="1127879"/>
          </a:xfrm>
          <a:prstGeom prst="rect">
            <a:avLst/>
          </a:prstGeom>
          <a:solidFill>
            <a:srgbClr val="B0CCCB"/>
          </a:solidFill>
        </p:spPr>
        <p:txBody>
          <a:bodyPr>
            <a:noAutofit/>
          </a:bodyPr>
          <a:lstStyle>
            <a:defPPr>
              <a:defRPr lang="en-US"/>
            </a:defPPr>
            <a:lvl1pPr marL="88900" indent="20638">
              <a:spcBef>
                <a:spcPts val="400"/>
              </a:spcBef>
              <a:buClr>
                <a:schemeClr val="accent1"/>
              </a:buClr>
              <a:buSzPct val="68000"/>
              <a:defRPr sz="2400">
                <a:latin typeface="Tw Cen MT"/>
              </a:defRPr>
            </a:lvl1pPr>
          </a:lstStyle>
          <a:p>
            <a:r>
              <a:rPr lang="ru-RU" altLang="en-US" dirty="0"/>
              <a:t>Какую информацию Вы преимущественно получаете из социальных сетей? (в %)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32987" y="1021977"/>
            <a:ext cx="2622176" cy="743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ru-RU" altLang="en-US" sz="2000" b="1" dirty="0">
                <a:solidFill>
                  <a:srgbClr val="FF0000"/>
                </a:solidFill>
              </a:rPr>
              <a:t>58% </a:t>
            </a:r>
            <a:r>
              <a:rPr lang="ru-RU" altLang="en-US" b="1" dirty="0"/>
              <a:t>посещают </a:t>
            </a:r>
            <a:r>
              <a:rPr lang="ru-RU" altLang="en-US" b="1" dirty="0" err="1"/>
              <a:t>паблики</a:t>
            </a:r>
            <a:endParaRPr lang="ru-RU" altLang="en-US" b="1" dirty="0"/>
          </a:p>
          <a:p>
            <a:pPr eaLnBrk="1" hangingPunct="1">
              <a:spcBef>
                <a:spcPts val="600"/>
              </a:spcBef>
            </a:pPr>
            <a:endParaRPr lang="ru-RU" altLang="en-US" b="1" dirty="0"/>
          </a:p>
          <a:p>
            <a:pPr eaLnBrk="1" hangingPunct="1">
              <a:spcBef>
                <a:spcPts val="600"/>
              </a:spcBef>
            </a:pPr>
            <a:r>
              <a:rPr lang="ru-RU" altLang="en-US" sz="2000" b="1" dirty="0">
                <a:solidFill>
                  <a:srgbClr val="FF0000"/>
                </a:solidFill>
              </a:rPr>
              <a:t>28% </a:t>
            </a:r>
            <a:r>
              <a:rPr lang="ru-RU" altLang="en-US" b="1" dirty="0"/>
              <a:t>ищут информацию по учебе</a:t>
            </a:r>
          </a:p>
          <a:p>
            <a:pPr eaLnBrk="1" hangingPunct="1">
              <a:spcBef>
                <a:spcPts val="600"/>
              </a:spcBef>
            </a:pPr>
            <a:endParaRPr lang="ru-RU" altLang="en-US" b="1" dirty="0"/>
          </a:p>
          <a:p>
            <a:pPr eaLnBrk="1" hangingPunct="1">
              <a:spcBef>
                <a:spcPts val="600"/>
              </a:spcBef>
            </a:pPr>
            <a:r>
              <a:rPr lang="ru-RU" altLang="en-US" sz="2000" b="1" dirty="0">
                <a:solidFill>
                  <a:srgbClr val="FF0000"/>
                </a:solidFill>
              </a:rPr>
              <a:t>20% </a:t>
            </a:r>
            <a:r>
              <a:rPr lang="ru-RU" altLang="en-US" b="1" dirty="0"/>
              <a:t>обмениваются файлами</a:t>
            </a:r>
          </a:p>
          <a:p>
            <a:pPr eaLnBrk="1" hangingPunct="1">
              <a:spcBef>
                <a:spcPts val="600"/>
              </a:spcBef>
            </a:pPr>
            <a:endParaRPr lang="ru-RU" altLang="en-US" b="1" dirty="0"/>
          </a:p>
          <a:p>
            <a:pPr eaLnBrk="1" hangingPunct="1">
              <a:spcBef>
                <a:spcPts val="600"/>
              </a:spcBef>
            </a:pPr>
            <a:r>
              <a:rPr lang="ru-RU" altLang="en-US" sz="2000" b="1" dirty="0">
                <a:solidFill>
                  <a:srgbClr val="FF0000"/>
                </a:solidFill>
              </a:rPr>
              <a:t>9% </a:t>
            </a:r>
            <a:r>
              <a:rPr lang="ru-RU" altLang="en-US" b="1" dirty="0"/>
              <a:t>ищут готовые домашние задания</a:t>
            </a:r>
          </a:p>
          <a:p>
            <a:pPr eaLnBrk="1" hangingPunct="1">
              <a:spcBef>
                <a:spcPts val="600"/>
              </a:spcBef>
            </a:pPr>
            <a:endParaRPr lang="ru-RU" altLang="en-US" dirty="0"/>
          </a:p>
          <a:p>
            <a:pPr eaLnBrk="1" hangingPunct="1">
              <a:spcBef>
                <a:spcPts val="600"/>
              </a:spcBef>
            </a:pPr>
            <a:r>
              <a:rPr lang="ru-RU" altLang="en-US" sz="2000" dirty="0">
                <a:solidFill>
                  <a:srgbClr val="FF0000"/>
                </a:solidFill>
              </a:rPr>
              <a:t>43% - </a:t>
            </a:r>
            <a:r>
              <a:rPr lang="ru-RU" altLang="en-US" sz="2000" b="1" dirty="0"/>
              <a:t>получают информацию о новостях о мире, и жизни друзей</a:t>
            </a:r>
          </a:p>
          <a:p>
            <a:pPr eaLnBrk="1" hangingPunct="1">
              <a:spcBef>
                <a:spcPts val="600"/>
              </a:spcBef>
            </a:pPr>
            <a:endParaRPr lang="ru-RU" altLang="en-US" b="1" dirty="0"/>
          </a:p>
          <a:p>
            <a:pPr eaLnBrk="1" hangingPunct="1">
              <a:spcBef>
                <a:spcPts val="600"/>
              </a:spcBef>
            </a:pPr>
            <a:endParaRPr lang="ru-RU" altLang="en-US" dirty="0"/>
          </a:p>
          <a:p>
            <a:pPr eaLnBrk="1" hangingPunct="1">
              <a:spcBef>
                <a:spcPts val="600"/>
              </a:spcBef>
            </a:pPr>
            <a:endParaRPr lang="ru-RU" altLang="en-US" dirty="0"/>
          </a:p>
          <a:p>
            <a:pPr eaLnBrk="1" hangingPunct="1">
              <a:spcBef>
                <a:spcPts val="600"/>
              </a:spcBef>
            </a:pPr>
            <a:endParaRPr lang="ru-RU" altLang="en-US" dirty="0"/>
          </a:p>
          <a:p>
            <a:pPr eaLnBrk="1" hangingPunct="1">
              <a:spcBef>
                <a:spcPts val="600"/>
              </a:spcBef>
            </a:pPr>
            <a:endParaRPr lang="ru-RU" alt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088603"/>
              </p:ext>
            </p:extLst>
          </p:nvPr>
        </p:nvGraphicFramePr>
        <p:xfrm>
          <a:off x="504092" y="828001"/>
          <a:ext cx="10925908" cy="5461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2"/>
          <p:cNvSpPr txBox="1">
            <a:spLocks/>
          </p:cNvSpPr>
          <p:nvPr/>
        </p:nvSpPr>
        <p:spPr>
          <a:xfrm>
            <a:off x="8046427" y="4560766"/>
            <a:ext cx="3752850" cy="1892788"/>
          </a:xfrm>
          <a:prstGeom prst="rect">
            <a:avLst/>
          </a:prstGeom>
          <a:solidFill>
            <a:srgbClr val="B0CCCB"/>
          </a:solidFill>
        </p:spPr>
        <p:txBody>
          <a:bodyPr>
            <a:noAutofit/>
          </a:bodyPr>
          <a:lstStyle>
            <a:defPPr>
              <a:defRPr lang="en-US"/>
            </a:defPPr>
            <a:lvl1pPr marL="88900" indent="20638">
              <a:spcBef>
                <a:spcPts val="400"/>
              </a:spcBef>
              <a:buClr>
                <a:schemeClr val="accent1"/>
              </a:buClr>
              <a:buSzPct val="68000"/>
              <a:defRPr sz="2400">
                <a:latin typeface="Tw Cen MT"/>
              </a:defRPr>
            </a:lvl1pPr>
          </a:lstStyle>
          <a:p>
            <a:r>
              <a:rPr lang="ru-RU" dirty="0"/>
              <a:t>Отметьте, пожалуйста, группы, на которые Вы обычно подписываетесь, которые Вам интересны (в %)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4092" y="273050"/>
            <a:ext cx="8229600" cy="70767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/>
              <a:t>Информационная функция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230" y="545629"/>
            <a:ext cx="9720262" cy="89899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/>
              <a:t>Функции </a:t>
            </a:r>
            <a:r>
              <a:rPr lang="ru-RU" dirty="0" err="1"/>
              <a:t>самоактуализации</a:t>
            </a:r>
            <a:r>
              <a:rPr lang="ru-RU" dirty="0"/>
              <a:t> и </a:t>
            </a:r>
            <a:r>
              <a:rPr lang="ru-RU" dirty="0" err="1"/>
              <a:t>самопрезентации</a:t>
            </a:r>
            <a:endParaRPr lang="ru-RU" dirty="0"/>
          </a:p>
        </p:txBody>
      </p:sp>
      <p:sp>
        <p:nvSpPr>
          <p:cNvPr id="45061" name="Текст 3"/>
          <p:cNvSpPr>
            <a:spLocks noGrp="1"/>
          </p:cNvSpPr>
          <p:nvPr>
            <p:ph type="body" idx="1"/>
          </p:nvPr>
        </p:nvSpPr>
        <p:spPr>
          <a:xfrm>
            <a:off x="826477" y="2039816"/>
            <a:ext cx="4027911" cy="4159278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600"/>
              </a:spcBef>
              <a:spcAft>
                <a:spcPct val="0"/>
              </a:spcAft>
            </a:pPr>
            <a:r>
              <a:rPr lang="ru-RU" altLang="en-US" sz="3600" dirty="0">
                <a:solidFill>
                  <a:srgbClr val="FF0000"/>
                </a:solidFill>
              </a:rPr>
              <a:t>33% </a:t>
            </a:r>
            <a:r>
              <a:rPr lang="ru-RU" altLang="en-US" sz="3200" dirty="0">
                <a:solidFill>
                  <a:schemeClr val="tx1"/>
                </a:solidFill>
              </a:rPr>
              <a:t>выкладывают свои фотографии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</a:pPr>
            <a:endParaRPr lang="ru-RU" altLang="en-US" sz="3200" dirty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</a:pPr>
            <a:r>
              <a:rPr lang="ru-RU" altLang="en-US" sz="3600" dirty="0">
                <a:solidFill>
                  <a:srgbClr val="FF0000"/>
                </a:solidFill>
              </a:rPr>
              <a:t>22% </a:t>
            </a:r>
            <a:r>
              <a:rPr lang="ru-RU" altLang="en-US" sz="3200" dirty="0">
                <a:solidFill>
                  <a:schemeClr val="tx1"/>
                </a:solidFill>
              </a:rPr>
              <a:t>комментируют фото других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</a:pPr>
            <a:endParaRPr lang="ru-RU" altLang="en-US" sz="3200" dirty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</a:pPr>
            <a:r>
              <a:rPr lang="ru-RU" altLang="en-US" sz="3600" dirty="0">
                <a:solidFill>
                  <a:srgbClr val="FF0000"/>
                </a:solidFill>
              </a:rPr>
              <a:t>13% </a:t>
            </a:r>
            <a:r>
              <a:rPr lang="ru-RU" altLang="en-US" sz="3200" dirty="0">
                <a:solidFill>
                  <a:schemeClr val="tx1"/>
                </a:solidFill>
              </a:rPr>
              <a:t>пишут заметки о себе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</a:pPr>
            <a:r>
              <a:rPr lang="ru-RU" altLang="en-US" sz="2400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953" y="1562057"/>
            <a:ext cx="6653880" cy="443986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585029"/>
              </p:ext>
            </p:extLst>
          </p:nvPr>
        </p:nvGraphicFramePr>
        <p:xfrm>
          <a:off x="1023938" y="1239864"/>
          <a:ext cx="11168062" cy="5068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14735" y="340867"/>
            <a:ext cx="9720262" cy="89899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/>
              <a:t>Функции </a:t>
            </a:r>
            <a:r>
              <a:rPr lang="ru-RU" dirty="0" err="1"/>
              <a:t>самоактуализации</a:t>
            </a:r>
            <a:r>
              <a:rPr lang="ru-RU" dirty="0"/>
              <a:t> и </a:t>
            </a:r>
            <a:r>
              <a:rPr lang="ru-RU" dirty="0" err="1"/>
              <a:t>самопрезентации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1475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9857" y="274638"/>
            <a:ext cx="9720943" cy="5619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/>
              <a:t>Компенсационная функция</a:t>
            </a:r>
          </a:p>
        </p:txBody>
      </p:sp>
      <p:pic>
        <p:nvPicPr>
          <p:cNvPr id="46083" name="Picture 3" descr="C:\Users\BazinaOA\Documents\ГП_обрез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44550"/>
            <a:ext cx="5994400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5" descr="C:\Users\BazinaOA\Documents\Селена Гомезобрез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2465388"/>
            <a:ext cx="50038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6600825" y="1052513"/>
            <a:ext cx="38877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ru-RU" altLang="en-US" sz="1400" i="1" dirty="0"/>
              <a:t>«…подростков в социальных сетях в первую очередь привлекает ролевая составляющая (чаще всего это процесс не вполне осознанный), т.е. возможность создать любой аккаунт и 'отыгрывать' роль, которая либо не возможна в реальной жизни в принципе»</a:t>
            </a:r>
            <a:endParaRPr lang="ru-RU" altLang="en-US" sz="1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4" y="175080"/>
            <a:ext cx="9688286" cy="82096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/>
              <a:t>Мотив </a:t>
            </a:r>
            <a:r>
              <a:rPr lang="ru-RU" sz="4000" dirty="0" err="1"/>
              <a:t>аффилиации</a:t>
            </a:r>
            <a:r>
              <a:rPr lang="ru-RU" sz="4000" dirty="0"/>
              <a:t> и функция идентификации</a:t>
            </a:r>
            <a:r>
              <a:rPr lang="en-US" sz="4000" dirty="0"/>
              <a:t> </a:t>
            </a:r>
            <a:endParaRPr lang="ru-RU" sz="40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78047255"/>
              </p:ext>
            </p:extLst>
          </p:nvPr>
        </p:nvGraphicFramePr>
        <p:xfrm>
          <a:off x="4504765" y="1196753"/>
          <a:ext cx="7347266" cy="519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73723" y="1481246"/>
            <a:ext cx="4413739" cy="4265407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en-US" sz="4000" dirty="0">
                <a:solidFill>
                  <a:srgbClr val="FF0000"/>
                </a:solidFill>
              </a:rPr>
              <a:t>47% </a:t>
            </a:r>
            <a:r>
              <a:rPr lang="ru-RU" sz="4000" dirty="0"/>
              <a:t>создавали группы и сообщества в социальных сетях  с целью</a:t>
            </a:r>
            <a:endParaRPr lang="en-US" sz="40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4034118" y="4679576"/>
            <a:ext cx="1573306" cy="61856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04168" y="2235200"/>
            <a:ext cx="8983663" cy="1828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8000" dirty="0"/>
              <a:t>Свобода «для» или свобода «от»?</a:t>
            </a:r>
          </a:p>
        </p:txBody>
      </p:sp>
    </p:spTree>
    <p:extLst>
      <p:ext uri="{BB962C8B-B14F-4D97-AF65-F5344CB8AC3E}">
        <p14:creationId xmlns:p14="http://schemas.microsoft.com/office/powerpoint/2010/main" val="17271210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709489"/>
              </p:ext>
            </p:extLst>
          </p:nvPr>
        </p:nvGraphicFramePr>
        <p:xfrm>
          <a:off x="718457" y="650631"/>
          <a:ext cx="10922557" cy="5909792"/>
        </p:xfrm>
        <a:graphic>
          <a:graphicData uri="http://schemas.openxmlformats.org/drawingml/2006/table">
            <a:tbl>
              <a:tblPr/>
              <a:tblGrid>
                <a:gridCol w="4197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2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8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5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91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6490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 panose="020B0602020104020603" pitchFamily="34" charset="0"/>
                        <a:defRPr sz="2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 panose="020B0602020104020603" pitchFamily="34" charset="0"/>
                        <a:defRPr sz="2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1 - Абсолютно не согласен</a:t>
                      </a:r>
                      <a:endParaRPr kumimoji="0" lang="ru-RU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 panose="020B0602020104020603" pitchFamily="34" charset="0"/>
                        <a:defRPr sz="2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 panose="020B0602020104020603" pitchFamily="34" charset="0"/>
                        <a:defRPr sz="2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 panose="020B0602020104020603" pitchFamily="34" charset="0"/>
                        <a:defRPr sz="2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ru-RU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 panose="020B0602020104020603" pitchFamily="34" charset="0"/>
                        <a:defRPr sz="2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5 - Абсолютно согласен</a:t>
                      </a:r>
                      <a:endParaRPr kumimoji="0" lang="ru-RU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9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 panose="020B0602020104020603" pitchFamily="34" charset="0"/>
                        <a:defRPr sz="2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В социальных сетях многие люди выдают себя за тех, кем не являются</a:t>
                      </a:r>
                      <a:endParaRPr kumimoji="0" lang="ru-RU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 panose="020B0602020104020603" pitchFamily="34" charset="0"/>
                        <a:defRPr sz="2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4%</a:t>
                      </a:r>
                      <a:endParaRPr kumimoji="0" lang="ru-RU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 panose="020B0602020104020603" pitchFamily="34" charset="0"/>
                        <a:defRPr sz="2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9%</a:t>
                      </a:r>
                      <a:endParaRPr kumimoji="0" lang="ru-RU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>
                      <a:lvl1pPr marL="179388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 panose="020B0602020104020603" pitchFamily="34" charset="0"/>
                        <a:defRPr sz="2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19%</a:t>
                      </a:r>
                      <a:endParaRPr kumimoji="0" lang="ru-RU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>
                      <a:lvl1pPr marL="179388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 panose="020B0602020104020603" pitchFamily="34" charset="0"/>
                        <a:defRPr sz="2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25%</a:t>
                      </a:r>
                      <a:endParaRPr kumimoji="0" lang="ru-RU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>
                      <a:lvl1pPr marL="179388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 panose="020B0602020104020603" pitchFamily="34" charset="0"/>
                        <a:defRPr sz="2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42%</a:t>
                      </a:r>
                      <a:endParaRPr kumimoji="0" lang="ru-RU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663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 panose="020B0602020104020603" pitchFamily="34" charset="0"/>
                        <a:defRPr sz="2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Поведение большинства моих сверстников в социальных сетях отличается от их поведения в обычной жизни </a:t>
                      </a:r>
                      <a:endParaRPr kumimoji="0" lang="ru-RU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 panose="020B0602020104020603" pitchFamily="34" charset="0"/>
                        <a:defRPr sz="2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18%</a:t>
                      </a:r>
                      <a:endParaRPr kumimoji="0" lang="ru-RU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 panose="020B0602020104020603" pitchFamily="34" charset="0"/>
                        <a:defRPr sz="2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17%</a:t>
                      </a:r>
                      <a:endParaRPr kumimoji="0" lang="ru-RU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 panose="020B0602020104020603" pitchFamily="34" charset="0"/>
                        <a:defRPr sz="2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20%</a:t>
                      </a:r>
                      <a:endParaRPr kumimoji="0" lang="ru-RU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 panose="020B0602020104020603" pitchFamily="34" charset="0"/>
                        <a:defRPr sz="2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23%</a:t>
                      </a:r>
                      <a:endParaRPr kumimoji="0" lang="ru-RU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 panose="020B0602020104020603" pitchFamily="34" charset="0"/>
                        <a:defRPr sz="2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22%</a:t>
                      </a:r>
                      <a:endParaRPr kumimoji="0" lang="ru-RU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821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 panose="020B0602020104020603" pitchFamily="34" charset="0"/>
                        <a:defRPr sz="2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Большинство моих сверстников используют нецензурную лексику (мат) в социальных сетях чаще, чем в обычной жизни</a:t>
                      </a:r>
                      <a:endParaRPr kumimoji="0" lang="ru-RU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 panose="020B0602020104020603" pitchFamily="34" charset="0"/>
                        <a:defRPr sz="2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15%</a:t>
                      </a:r>
                      <a:endParaRPr kumimoji="0" lang="ru-RU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 panose="020B0602020104020603" pitchFamily="34" charset="0"/>
                        <a:defRPr sz="2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22%</a:t>
                      </a:r>
                      <a:endParaRPr kumimoji="0" lang="ru-RU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 panose="020B0602020104020603" pitchFamily="34" charset="0"/>
                        <a:defRPr sz="2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15%</a:t>
                      </a:r>
                      <a:endParaRPr kumimoji="0" lang="ru-RU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 panose="020B0602020104020603" pitchFamily="34" charset="0"/>
                        <a:defRPr sz="2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23%</a:t>
                      </a:r>
                      <a:endParaRPr kumimoji="0" lang="ru-RU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 panose="020B0602020104020603" pitchFamily="34" charset="0"/>
                        <a:defRPr sz="2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25%</a:t>
                      </a:r>
                      <a:endParaRPr kumimoji="0" lang="ru-RU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857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 panose="020B0602020104020603" pitchFamily="34" charset="0"/>
                        <a:defRPr sz="2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Большинство моих сверстников часто пишут неграмотно в социальных сетях </a:t>
                      </a:r>
                      <a:endParaRPr kumimoji="0" lang="ru-RU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 panose="020B0602020104020603" pitchFamily="34" charset="0"/>
                        <a:defRPr sz="2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9%</a:t>
                      </a:r>
                      <a:endParaRPr kumimoji="0" lang="ru-RU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 panose="020B0602020104020603" pitchFamily="34" charset="0"/>
                        <a:defRPr sz="2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12%</a:t>
                      </a:r>
                      <a:endParaRPr kumimoji="0" lang="ru-RU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 panose="020B0602020104020603" pitchFamily="34" charset="0"/>
                        <a:defRPr sz="2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22%</a:t>
                      </a:r>
                      <a:endParaRPr kumimoji="0" lang="ru-RU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 panose="020B0602020104020603" pitchFamily="34" charset="0"/>
                        <a:defRPr sz="2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35%</a:t>
                      </a:r>
                      <a:endParaRPr kumimoji="0" lang="ru-RU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Pct val="100000"/>
                        <a:buFont typeface="Tw Cen MT" panose="020B0602020104020603" pitchFamily="34" charset="0"/>
                        <a:defRPr sz="2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22%</a:t>
                      </a:r>
                      <a:endParaRPr kumimoji="0" lang="ru-RU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24128" y="552524"/>
            <a:ext cx="9720072" cy="1042106"/>
          </a:xfrm>
        </p:spPr>
        <p:txBody>
          <a:bodyPr/>
          <a:lstStyle/>
          <a:p>
            <a:r>
              <a:rPr lang="ru-RU" dirty="0"/>
              <a:t>Что на выходе?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24128" y="1778029"/>
            <a:ext cx="4754880" cy="822960"/>
          </a:xfrm>
        </p:spPr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Положительные эффекты </a:t>
            </a:r>
            <a:r>
              <a:rPr lang="ru-RU" b="1" dirty="0">
                <a:solidFill>
                  <a:schemeClr val="tx1"/>
                </a:solidFill>
              </a:rPr>
              <a:t>(учащиеся и родители)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34% расширение кругозора</a:t>
            </a:r>
          </a:p>
          <a:p>
            <a:r>
              <a:rPr lang="ru-RU" b="1" dirty="0">
                <a:solidFill>
                  <a:srgbClr val="00B050"/>
                </a:solidFill>
              </a:rPr>
              <a:t>30% нашли единомышленников/друзей по интересам</a:t>
            </a:r>
          </a:p>
          <a:p>
            <a:r>
              <a:rPr lang="ru-RU" b="1" dirty="0">
                <a:solidFill>
                  <a:srgbClr val="00B050"/>
                </a:solidFill>
              </a:rPr>
              <a:t>24% нашли новые увлечения</a:t>
            </a:r>
          </a:p>
          <a:p>
            <a:r>
              <a:rPr lang="ru-RU" b="1" dirty="0">
                <a:solidFill>
                  <a:srgbClr val="00B050"/>
                </a:solidFill>
              </a:rPr>
              <a:t>19% стали более общительными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989320" y="1639429"/>
            <a:ext cx="4754880" cy="82296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Негативные эффекты </a:t>
            </a:r>
            <a:r>
              <a:rPr lang="ru-RU" b="1" dirty="0">
                <a:solidFill>
                  <a:schemeClr val="tx1"/>
                </a:solidFill>
              </a:rPr>
              <a:t>(родители)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096000" y="2835915"/>
            <a:ext cx="4754880" cy="3341572"/>
          </a:xfrm>
        </p:spPr>
        <p:txBody>
          <a:bodyPr/>
          <a:lstStyle/>
          <a:p>
            <a:r>
              <a:rPr lang="ru-RU" sz="2300" b="1" dirty="0">
                <a:solidFill>
                  <a:srgbClr val="FF0000"/>
                </a:solidFill>
              </a:rPr>
              <a:t>38% стал меньше времени уделять урокам</a:t>
            </a:r>
          </a:p>
          <a:p>
            <a:r>
              <a:rPr lang="ru-RU" sz="2300" b="1" dirty="0">
                <a:solidFill>
                  <a:srgbClr val="FF0000"/>
                </a:solidFill>
              </a:rPr>
              <a:t>22% стал меньше двигаться</a:t>
            </a:r>
          </a:p>
          <a:p>
            <a:r>
              <a:rPr lang="ru-RU" sz="2300" b="1" dirty="0">
                <a:solidFill>
                  <a:srgbClr val="FF0000"/>
                </a:solidFill>
              </a:rPr>
              <a:t>20% стал меньше гулять</a:t>
            </a:r>
          </a:p>
          <a:p>
            <a:r>
              <a:rPr lang="ru-RU" sz="2300" b="1" dirty="0">
                <a:solidFill>
                  <a:srgbClr val="FF0000"/>
                </a:solidFill>
              </a:rPr>
              <a:t>20% стал меньше общаться с родителями </a:t>
            </a:r>
          </a:p>
        </p:txBody>
      </p:sp>
    </p:spTree>
    <p:extLst>
      <p:ext uri="{BB962C8B-B14F-4D97-AF65-F5344CB8AC3E}">
        <p14:creationId xmlns:p14="http://schemas.microsoft.com/office/powerpoint/2010/main" val="30710009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83772" y="1268413"/>
            <a:ext cx="10253506" cy="4738687"/>
          </a:xfrm>
        </p:spPr>
        <p:txBody>
          <a:bodyPr>
            <a:normAutofit fontScale="40000" lnSpcReduction="20000"/>
          </a:bodyPr>
          <a:lstStyle/>
          <a:p>
            <a:r>
              <a:rPr lang="ru-RU" sz="8900" dirty="0">
                <a:solidFill>
                  <a:schemeClr val="accent2">
                    <a:lumMod val="50000"/>
                  </a:schemeClr>
                </a:solidFill>
              </a:rPr>
              <a:t>1.Значение социальных сетей для самовыражения подростков.</a:t>
            </a:r>
          </a:p>
          <a:p>
            <a:endParaRPr lang="ru-RU" sz="2800" i="1" dirty="0"/>
          </a:p>
          <a:p>
            <a:pPr algn="ctr"/>
            <a:r>
              <a:rPr lang="ru-RU" sz="9000" b="1" i="1" dirty="0">
                <a:solidFill>
                  <a:schemeClr val="accent2">
                    <a:lumMod val="50000"/>
                  </a:schemeClr>
                </a:solidFill>
              </a:rPr>
              <a:t>Какую роль на самом деле играют социальные сети в самовыражении подростков?</a:t>
            </a:r>
          </a:p>
          <a:p>
            <a:pPr algn="ctr"/>
            <a:r>
              <a:rPr lang="ru-RU" sz="9000" b="1" i="1" dirty="0">
                <a:solidFill>
                  <a:schemeClr val="accent2">
                    <a:lumMod val="50000"/>
                  </a:schemeClr>
                </a:solidFill>
              </a:rPr>
              <a:t> Каковы проявления самовыражения? </a:t>
            </a:r>
          </a:p>
          <a:p>
            <a:pPr algn="ctr"/>
            <a:r>
              <a:rPr lang="ru-RU" sz="9000" b="1" i="1" dirty="0">
                <a:solidFill>
                  <a:schemeClr val="accent2">
                    <a:lumMod val="50000"/>
                  </a:schemeClr>
                </a:solidFill>
              </a:rPr>
              <a:t>Как лучше уловить данную функцию социальных сетей в исследованиях?</a:t>
            </a:r>
          </a:p>
          <a:p>
            <a:pPr algn="ctr"/>
            <a:r>
              <a:rPr lang="ru-RU" sz="9000" b="1" i="1" dirty="0">
                <a:solidFill>
                  <a:schemeClr val="accent2">
                    <a:lumMod val="50000"/>
                  </a:schemeClr>
                </a:solidFill>
              </a:rPr>
              <a:t> Свободна в социальных сетях - это свобода "для или свобода "от"?</a:t>
            </a:r>
            <a:endParaRPr lang="ru-RU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3771" y="346076"/>
            <a:ext cx="8218488" cy="92233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Вопросы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437" y="500013"/>
            <a:ext cx="7543800" cy="720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/>
              <a:t>Описание исследований</a:t>
            </a:r>
          </a:p>
        </p:txBody>
      </p:sp>
      <p:sp>
        <p:nvSpPr>
          <p:cNvPr id="15363" name="Содержимое 4"/>
          <p:cNvSpPr>
            <a:spLocks noGrp="1"/>
          </p:cNvSpPr>
          <p:nvPr>
            <p:ph sz="quarter" idx="2"/>
          </p:nvPr>
        </p:nvSpPr>
        <p:spPr>
          <a:xfrm>
            <a:off x="1023938" y="2967038"/>
            <a:ext cx="4754562" cy="3341687"/>
          </a:xfrm>
        </p:spPr>
        <p:txBody>
          <a:bodyPr/>
          <a:lstStyle/>
          <a:p>
            <a:pPr algn="ctr" eaLnBrk="1" hangingPunct="1"/>
            <a:r>
              <a:rPr lang="ru-RU" altLang="ru-RU" sz="2400" dirty="0"/>
              <a:t>Анкетный опрос 356 учащихся 16-17 лет в 10 школах Москвы</a:t>
            </a:r>
          </a:p>
          <a:p>
            <a:pPr algn="ctr" eaLnBrk="1" hangingPunct="1"/>
            <a:r>
              <a:rPr lang="ru-RU" altLang="ru-RU" sz="2400" dirty="0"/>
              <a:t>+ 100 родителей учащихся</a:t>
            </a:r>
          </a:p>
        </p:txBody>
      </p:sp>
      <p:sp>
        <p:nvSpPr>
          <p:cNvPr id="15364" name="Содержимое 6"/>
          <p:cNvSpPr>
            <a:spLocks noGrp="1"/>
          </p:cNvSpPr>
          <p:nvPr>
            <p:ph sz="quarter" idx="4"/>
          </p:nvPr>
        </p:nvSpPr>
        <p:spPr>
          <a:xfrm>
            <a:off x="5989638" y="2967038"/>
            <a:ext cx="4754562" cy="3341687"/>
          </a:xfrm>
        </p:spPr>
        <p:txBody>
          <a:bodyPr/>
          <a:lstStyle/>
          <a:p>
            <a:pPr algn="ctr" eaLnBrk="1" hangingPunct="1"/>
            <a:r>
              <a:rPr lang="ru-RU" altLang="ru-RU" sz="2400"/>
              <a:t>Анкетный опрос 3080 учащихся 12-17 лет в 49 школах Москвы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>
          <a:xfrm>
            <a:off x="1023938" y="2020888"/>
            <a:ext cx="4754562" cy="822325"/>
          </a:xfrm>
        </p:spPr>
        <p:txBody>
          <a:bodyPr/>
          <a:lstStyle/>
          <a:p>
            <a:pPr algn="ctr" eaLnBrk="1" hangingPunct="1">
              <a:buFont typeface="Tw Cen MT"/>
              <a:buNone/>
              <a:defRPr/>
            </a:pPr>
            <a:r>
              <a:rPr lang="ru-RU" sz="3200" b="1" dirty="0"/>
              <a:t>2013 г.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989638" y="2022475"/>
            <a:ext cx="4754562" cy="822325"/>
          </a:xfrm>
        </p:spPr>
        <p:txBody>
          <a:bodyPr/>
          <a:lstStyle/>
          <a:p>
            <a:pPr algn="ctr" eaLnBrk="1" hangingPunct="1">
              <a:buFont typeface="Tw Cen MT"/>
              <a:buNone/>
              <a:defRPr/>
            </a:pPr>
            <a:r>
              <a:rPr lang="ru-RU" sz="3200" b="1"/>
              <a:t>2015 </a:t>
            </a:r>
            <a:r>
              <a:rPr lang="ru-RU" b="1"/>
              <a:t>г.</a:t>
            </a:r>
          </a:p>
        </p:txBody>
      </p:sp>
      <p:grpSp>
        <p:nvGrpSpPr>
          <p:cNvPr id="15367" name="Группа 29"/>
          <p:cNvGrpSpPr>
            <a:grpSpLocks/>
          </p:cNvGrpSpPr>
          <p:nvPr/>
        </p:nvGrpSpPr>
        <p:grpSpPr bwMode="auto">
          <a:xfrm>
            <a:off x="6799263" y="4116388"/>
            <a:ext cx="3376612" cy="1612900"/>
            <a:chOff x="6689426" y="3702470"/>
            <a:chExt cx="3376977" cy="1612146"/>
          </a:xfrm>
        </p:grpSpPr>
        <p:pic>
          <p:nvPicPr>
            <p:cNvPr id="15" name="Объект 3" descr="C:\Users\Ольга\Desktop\Картинки шкал\stick-figure-man-black-md.png"/>
            <p:cNvPicPr>
              <a:picLocks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9426" y="3722780"/>
              <a:ext cx="450444" cy="936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Объект 3" descr="C:\Users\Ольга\Desktop\Картинки шкал\stick-figure-man-black-md.png"/>
            <p:cNvPicPr>
              <a:picLocks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879" y="4378512"/>
              <a:ext cx="450444" cy="936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Объект 3" descr="C:\Users\Ольга\Desktop\Картинки шкал\stick-figure-man-black-md.png"/>
            <p:cNvPicPr>
              <a:picLocks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8110" y="3722780"/>
              <a:ext cx="450444" cy="936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Объект 3" descr="C:\Users\Ольга\Desktop\Картинки шкал\stick-figure-man-black-md.png"/>
            <p:cNvPicPr>
              <a:picLocks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0227" y="3702470"/>
              <a:ext cx="450444" cy="936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Объект 3" descr="C:\Users\Ольга\Desktop\Картинки шкал\stick-figure-man-black-md.png"/>
            <p:cNvPicPr>
              <a:picLocks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0434" y="4378512"/>
              <a:ext cx="450444" cy="936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Объект 3" descr="C:\Users\Ольга\Desktop\Картинки шкал\stick-figure-man-black-md.png"/>
            <p:cNvPicPr>
              <a:picLocks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5959" y="3702470"/>
              <a:ext cx="450444" cy="936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Объект 3" descr="C:\Users\Ольга\Desktop\Картинки шкал\stick-figure-man-black-md.png"/>
            <p:cNvPicPr>
              <a:picLocks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2680" y="4378512"/>
              <a:ext cx="450444" cy="9361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368" name="Группа 7"/>
          <p:cNvGrpSpPr>
            <a:grpSpLocks/>
          </p:cNvGrpSpPr>
          <p:nvPr/>
        </p:nvGrpSpPr>
        <p:grpSpPr bwMode="auto">
          <a:xfrm>
            <a:off x="2665413" y="4211638"/>
            <a:ext cx="1433512" cy="1517650"/>
            <a:chOff x="2665371" y="4211690"/>
            <a:chExt cx="1433521" cy="1516887"/>
          </a:xfrm>
        </p:grpSpPr>
        <p:pic>
          <p:nvPicPr>
            <p:cNvPr id="26" name="Объект 3" descr="C:\Users\Ольга\Desktop\Картинки шкал\stick-figure-man-black-md.png"/>
            <p:cNvPicPr>
              <a:picLocks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5371" y="4211690"/>
              <a:ext cx="460508" cy="936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Объект 3" descr="C:\Users\Ольга\Desktop\Картинки шкал\stick-figure-man-black-md.png"/>
            <p:cNvPicPr>
              <a:picLocks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8384" y="4211690"/>
              <a:ext cx="460508" cy="936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Объект 3" descr="C:\Users\Ольга\Desktop\Картинки шкал\stick-figure-man-black-md.png"/>
            <p:cNvPicPr>
              <a:picLocks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4390" y="4792473"/>
              <a:ext cx="460508" cy="93610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430817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23938" y="615462"/>
            <a:ext cx="9720262" cy="5693263"/>
          </a:xfrm>
        </p:spPr>
        <p:txBody>
          <a:bodyPr>
            <a:normAutofit lnSpcReduction="10000"/>
          </a:bodyPr>
          <a:lstStyle/>
          <a:p>
            <a:r>
              <a:rPr lang="ru-RU" sz="2900" dirty="0">
                <a:solidFill>
                  <a:schemeClr val="accent2">
                    <a:lumMod val="50000"/>
                  </a:schemeClr>
                </a:solidFill>
              </a:rPr>
              <a:t>2. Контроль над времяпрепровождением в социальных сетях.</a:t>
            </a:r>
          </a:p>
          <a:p>
            <a:r>
              <a:rPr lang="ru-RU" sz="2000" i="1" dirty="0"/>
              <a:t>Согласно опросу подростков, до 50% из них добавляют родителей в друзья в социальных сетях, до 30% - учителей. При этом 60% родителей признавались, что ограничивали время, проведенное в социальных, а 36% просматривали страничку своего ребенка втайне от него.</a:t>
            </a:r>
          </a:p>
          <a:p>
            <a:endParaRPr lang="ru-RU" sz="2000" i="1" dirty="0"/>
          </a:p>
          <a:p>
            <a:pPr algn="ctr"/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</a:rPr>
              <a:t>Насколько следует контролировать пользование детьми и подростками социальных сетей? </a:t>
            </a:r>
          </a:p>
          <a:p>
            <a:pPr algn="ctr"/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</a:rPr>
              <a:t>Стоит ли вторгаться взрослым в мир, "свободный" от них? </a:t>
            </a:r>
          </a:p>
          <a:p>
            <a:pPr eaLnBrk="1" hangingPunct="1">
              <a:buFont typeface="Tw Cen MT"/>
              <a:buChar char=" 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3938" y="808892"/>
            <a:ext cx="9720262" cy="5499833"/>
          </a:xfrm>
        </p:spPr>
        <p:txBody>
          <a:bodyPr/>
          <a:lstStyle/>
          <a:p>
            <a:r>
              <a:rPr lang="ru-RU" sz="2900" dirty="0">
                <a:solidFill>
                  <a:schemeClr val="accent2">
                    <a:lumMod val="50000"/>
                  </a:schemeClr>
                </a:solidFill>
              </a:rPr>
              <a:t>3. Использования социальных сетей для развития детей.</a:t>
            </a:r>
          </a:p>
          <a:p>
            <a:r>
              <a:rPr lang="ru-RU" sz="2000" dirty="0"/>
              <a:t>Социальные меди и социальные сети в частности стали частью повседневной жизни современных детей и подростков. Будут ли они приносить пользу или нет, зависит, конечно, от их использования и от того, чем именно данное онлайн пространство наполнено. </a:t>
            </a:r>
          </a:p>
          <a:p>
            <a:pPr algn="ctr"/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</a:rPr>
              <a:t>Как все-таки возможно заставить работать социальные сети "благо" детей? Каким контентом наполнять? Как можно использовать социальные сети в обучении? И другой вопрос: нужно ли учить детей, как вести себя в цифровом пространстве? На пути ли мы к формулировке этике общения в социальных сетях?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738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7824" y="4789656"/>
            <a:ext cx="7772400" cy="146304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Спасибо за внимание!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97" y="280452"/>
            <a:ext cx="5030918" cy="43089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85900" y="2349500"/>
            <a:ext cx="8640763" cy="1828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8000" dirty="0"/>
              <a:t>Сколько?</a:t>
            </a:r>
          </a:p>
        </p:txBody>
      </p:sp>
    </p:spTree>
    <p:extLst>
      <p:ext uri="{BB962C8B-B14F-4D97-AF65-F5344CB8AC3E}">
        <p14:creationId xmlns:p14="http://schemas.microsoft.com/office/powerpoint/2010/main" val="2931830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35075099"/>
              </p:ext>
            </p:extLst>
          </p:nvPr>
        </p:nvGraphicFramePr>
        <p:xfrm>
          <a:off x="661012" y="174854"/>
          <a:ext cx="10521107" cy="668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9959975" y="995363"/>
            <a:ext cx="18002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ru-RU" altLang="ru-RU" sz="1600" b="1"/>
              <a:t>Основная сеть для 85%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9828213" y="650875"/>
            <a:ext cx="261937" cy="2651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85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0"/>
          <a:stretch>
            <a:fillRect/>
          </a:stretch>
        </p:blipFill>
        <p:spPr bwMode="auto">
          <a:xfrm>
            <a:off x="341313" y="1855788"/>
            <a:ext cx="54419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541792"/>
              </p:ext>
            </p:extLst>
          </p:nvPr>
        </p:nvGraphicFramePr>
        <p:xfrm>
          <a:off x="5883008" y="1404252"/>
          <a:ext cx="6441195" cy="4182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563" y="258021"/>
            <a:ext cx="11334750" cy="1146231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/>
              <a:t>Пользование социальными сетями</a:t>
            </a:r>
          </a:p>
        </p:txBody>
      </p:sp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7126288" y="5708650"/>
            <a:ext cx="4868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ru-RU" altLang="ru-RU" b="1" dirty="0"/>
              <a:t>Стаж пребывания в социальных сетях</a:t>
            </a:r>
          </a:p>
        </p:txBody>
      </p:sp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436563" y="1511300"/>
            <a:ext cx="551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ru-RU" altLang="ru-RU" sz="2000" b="1" dirty="0"/>
              <a:t>Количество используемых социальных сетей</a:t>
            </a:r>
          </a:p>
        </p:txBody>
      </p:sp>
    </p:spTree>
    <p:extLst>
      <p:ext uri="{BB962C8B-B14F-4D97-AF65-F5344CB8AC3E}">
        <p14:creationId xmlns:p14="http://schemas.microsoft.com/office/powerpoint/2010/main" val="652443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19" y="403647"/>
            <a:ext cx="9736138" cy="9366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000" dirty="0"/>
              <a:t>Временной режим пребывания в социальных сетях</a:t>
            </a:r>
          </a:p>
        </p:txBody>
      </p:sp>
      <p:sp>
        <p:nvSpPr>
          <p:cNvPr id="20483" name="Текст 4"/>
          <p:cNvSpPr>
            <a:spLocks noGrp="1"/>
          </p:cNvSpPr>
          <p:nvPr>
            <p:ph type="body" sz="quarter" idx="1"/>
          </p:nvPr>
        </p:nvSpPr>
        <p:spPr>
          <a:xfrm>
            <a:off x="1592263" y="1495425"/>
            <a:ext cx="4040187" cy="63817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2400">
                <a:solidFill>
                  <a:schemeClr val="tx1"/>
                </a:solidFill>
              </a:rPr>
              <a:t>2013 </a:t>
            </a:r>
            <a:r>
              <a:rPr lang="ru-RU" altLang="ru-RU" sz="2400">
                <a:solidFill>
                  <a:schemeClr val="tx1"/>
                </a:solidFill>
              </a:rPr>
              <a:t>г.</a:t>
            </a:r>
          </a:p>
        </p:txBody>
      </p:sp>
      <p:sp>
        <p:nvSpPr>
          <p:cNvPr id="20484" name="Текст 6"/>
          <p:cNvSpPr>
            <a:spLocks noGrp="1"/>
          </p:cNvSpPr>
          <p:nvPr>
            <p:ph type="body" sz="quarter" idx="3"/>
          </p:nvPr>
        </p:nvSpPr>
        <p:spPr>
          <a:xfrm>
            <a:off x="6459538" y="1484313"/>
            <a:ext cx="3657600" cy="649287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>
                <a:solidFill>
                  <a:schemeClr val="tx1"/>
                </a:solidFill>
              </a:rPr>
              <a:t>2015 г.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quarter" idx="4"/>
          </p:nvPr>
        </p:nvGraphicFramePr>
        <p:xfrm>
          <a:off x="6307157" y="2375228"/>
          <a:ext cx="3962400" cy="3992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Объект 11"/>
          <p:cNvGraphicFramePr>
            <a:graphicFrameLocks noGrp="1"/>
          </p:cNvGraphicFramePr>
          <p:nvPr>
            <p:ph sz="quarter" idx="2"/>
          </p:nvPr>
        </p:nvGraphicFramePr>
        <p:xfrm>
          <a:off x="1591603" y="2132856"/>
          <a:ext cx="5216821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7" name="Объект 1"/>
          <p:cNvSpPr txBox="1">
            <a:spLocks/>
          </p:cNvSpPr>
          <p:nvPr/>
        </p:nvSpPr>
        <p:spPr bwMode="auto">
          <a:xfrm>
            <a:off x="2319338" y="5581650"/>
            <a:ext cx="9732962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265113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44767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59372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776288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12334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16906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21478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26050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defTabSz="914400" eaLnBrk="1" hangingPunct="1">
              <a:buFont typeface="Tw Cen MT" panose="020B0602020104020603" pitchFamily="34" charset="0"/>
              <a:buNone/>
            </a:pPr>
            <a:r>
              <a:rPr lang="ru-RU" altLang="ru-RU" sz="2400">
                <a:latin typeface="Calibri" panose="020F0502020204030204" pitchFamily="34" charset="0"/>
              </a:rPr>
              <a:t>90% школьников посещают свою основную социальную сеть ежедневно, при это 80% учащихся посещают ее несколько раз в день</a:t>
            </a:r>
          </a:p>
        </p:txBody>
      </p:sp>
      <p:pic>
        <p:nvPicPr>
          <p:cNvPr id="20488" name="Picture 4" descr="http://revansh.org/wp-content/uploads/calenda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5540375"/>
            <a:ext cx="1052512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2" descr="http://hsto.org/storage1/bf9dd90f/03f6244a/8fd92f8c/f37d2eed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1533525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765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Overr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Overr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Интеграл">
    <a:dk1>
      <a:srgbClr val="2E2B21"/>
    </a:dk1>
    <a:lt1>
      <a:srgbClr val="FFFFFF"/>
    </a:lt1>
    <a:dk2>
      <a:srgbClr val="605B4F"/>
    </a:dk2>
    <a:lt2>
      <a:srgbClr val="D8D6BE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  <a:fontScheme name="Интеграл">
    <a:majorFont>
      <a:latin typeface="Tw Cen MT Condensed" panose="020B06060201040202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 panose="020B06020201040206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Интеграл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8000"/>
            </a:schemeClr>
            <a:schemeClr val="phClr">
              <a:shade val="89000"/>
              <a:satMod val="145000"/>
            </a:schemeClr>
          </a:duotone>
        </a:blip>
        <a:tile tx="0" ty="0" sx="32000" sy="32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8000"/>
            </a:schemeClr>
            <a:schemeClr val="phClr">
              <a:shade val="95000"/>
            </a:schemeClr>
          </a:duotone>
        </a:blip>
        <a:tile tx="0" ty="0" sx="32000" sy="32000" flip="none" algn="tl"/>
      </a:blipFill>
    </a:bgFillStyleLst>
  </a:fmtScheme>
</a:themeOverride>
</file>

<file path=ppt/theme/themeOverride10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  <a:font script="Geor" typeface="Sylfaen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  <a:font script="Geor" typeface="Sylfaen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1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  <a:font script="Geor" typeface="Sylfaen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  <a:font script="Geor" typeface="Sylfaen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12.xml><?xml version="1.0" encoding="utf-8"?>
<a:themeOverride xmlns:a="http://schemas.openxmlformats.org/drawingml/2006/main">
  <a:clrScheme name="Интеграл">
    <a:dk1>
      <a:srgbClr val="2E2B21"/>
    </a:dk1>
    <a:lt1>
      <a:srgbClr val="FFFFFF"/>
    </a:lt1>
    <a:dk2>
      <a:srgbClr val="605B4F"/>
    </a:dk2>
    <a:lt2>
      <a:srgbClr val="D8D6BE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  <a:fontScheme name="Интеграл">
    <a:majorFont>
      <a:latin typeface="Tw Cen MT Condensed" panose="020B06060201040202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 panose="020B06020201040206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Интеграл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8000"/>
            </a:schemeClr>
            <a:schemeClr val="phClr">
              <a:shade val="89000"/>
              <a:satMod val="145000"/>
            </a:schemeClr>
          </a:duotone>
        </a:blip>
        <a:tile tx="0" ty="0" sx="32000" sy="32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8000"/>
            </a:schemeClr>
            <a:schemeClr val="phClr">
              <a:shade val="95000"/>
            </a:schemeClr>
          </a:duotone>
        </a:blip>
        <a:tile tx="0" ty="0" sx="32000" sy="32000" flip="none" algn="tl"/>
      </a:blipFill>
    </a:bgFillStyleLst>
  </a:fmtScheme>
</a:themeOverride>
</file>

<file path=ppt/theme/themeOverride13.xml><?xml version="1.0" encoding="utf-8"?>
<a:themeOverride xmlns:a="http://schemas.openxmlformats.org/drawingml/2006/main">
  <a:clrScheme name="Интеграл">
    <a:dk1>
      <a:srgbClr val="2E2B21"/>
    </a:dk1>
    <a:lt1>
      <a:srgbClr val="FFFFFF"/>
    </a:lt1>
    <a:dk2>
      <a:srgbClr val="605B4F"/>
    </a:dk2>
    <a:lt2>
      <a:srgbClr val="D8D6BE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  <a:fontScheme name="Интеграл">
    <a:majorFont>
      <a:latin typeface="Tw Cen MT Condensed" panose="020B06060201040202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 panose="020B06020201040206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Интеграл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8000"/>
            </a:schemeClr>
            <a:schemeClr val="phClr">
              <a:shade val="89000"/>
              <a:satMod val="145000"/>
            </a:schemeClr>
          </a:duotone>
        </a:blip>
        <a:tile tx="0" ty="0" sx="32000" sy="32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8000"/>
            </a:schemeClr>
            <a:schemeClr val="phClr">
              <a:shade val="95000"/>
            </a:schemeClr>
          </a:duotone>
        </a:blip>
        <a:tile tx="0" ty="0" sx="32000" sy="32000" flip="none" algn="tl"/>
      </a:blipFill>
    </a:bgFillStyleLst>
  </a:fmtScheme>
</a:themeOverride>
</file>

<file path=ppt/theme/themeOverride14.xml><?xml version="1.0" encoding="utf-8"?>
<a:themeOverride xmlns:a="http://schemas.openxmlformats.org/drawingml/2006/main">
  <a:clrScheme name="Интеграл">
    <a:dk1>
      <a:srgbClr val="2E2B21"/>
    </a:dk1>
    <a:lt1>
      <a:srgbClr val="FFFFFF"/>
    </a:lt1>
    <a:dk2>
      <a:srgbClr val="605B4F"/>
    </a:dk2>
    <a:lt2>
      <a:srgbClr val="D8D6BE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  <a:fontScheme name="Интеграл">
    <a:majorFont>
      <a:latin typeface="Tw Cen MT Condensed" panose="020B06060201040202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 panose="020B06020201040206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Интеграл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8000"/>
            </a:schemeClr>
            <a:schemeClr val="phClr">
              <a:shade val="89000"/>
              <a:satMod val="145000"/>
            </a:schemeClr>
          </a:duotone>
        </a:blip>
        <a:tile tx="0" ty="0" sx="32000" sy="32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8000"/>
            </a:schemeClr>
            <a:schemeClr val="phClr">
              <a:shade val="95000"/>
            </a:schemeClr>
          </a:duotone>
        </a:blip>
        <a:tile tx="0" ty="0" sx="32000" sy="32000" flip="none" algn="tl"/>
      </a:blipFill>
    </a:bgFillStyleLst>
  </a:fmtScheme>
</a:themeOverride>
</file>

<file path=ppt/theme/themeOverride15.xml><?xml version="1.0" encoding="utf-8"?>
<a:themeOverride xmlns:a="http://schemas.openxmlformats.org/drawingml/2006/main">
  <a:clrScheme name="Интеграл">
    <a:dk1>
      <a:srgbClr val="2E2B21"/>
    </a:dk1>
    <a:lt1>
      <a:srgbClr val="FFFFFF"/>
    </a:lt1>
    <a:dk2>
      <a:srgbClr val="605B4F"/>
    </a:dk2>
    <a:lt2>
      <a:srgbClr val="D8D6BE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  <a:fontScheme name="Интеграл">
    <a:majorFont>
      <a:latin typeface="Tw Cen MT Condensed" panose="020B06060201040202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 panose="020B06020201040206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Интеграл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8000"/>
            </a:schemeClr>
            <a:schemeClr val="phClr">
              <a:shade val="89000"/>
              <a:satMod val="145000"/>
            </a:schemeClr>
          </a:duotone>
        </a:blip>
        <a:tile tx="0" ty="0" sx="32000" sy="32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8000"/>
            </a:schemeClr>
            <a:schemeClr val="phClr">
              <a:shade val="95000"/>
            </a:schemeClr>
          </a:duotone>
        </a:blip>
        <a:tile tx="0" ty="0" sx="32000" sy="32000" flip="none" algn="tl"/>
      </a:blipFill>
    </a:bgFillStyleLst>
  </a:fmtScheme>
</a:themeOverride>
</file>

<file path=ppt/theme/themeOverride16.xml><?xml version="1.0" encoding="utf-8"?>
<a:themeOverride xmlns:a="http://schemas.openxmlformats.org/drawingml/2006/main">
  <a:clrScheme name="Интеграл">
    <a:dk1>
      <a:srgbClr val="2E2B21"/>
    </a:dk1>
    <a:lt1>
      <a:srgbClr val="FFFFFF"/>
    </a:lt1>
    <a:dk2>
      <a:srgbClr val="605B4F"/>
    </a:dk2>
    <a:lt2>
      <a:srgbClr val="D8D6BE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  <a:fontScheme name="Интеграл">
    <a:majorFont>
      <a:latin typeface="Tw Cen MT Condensed" panose="020B06060201040202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 panose="020B06020201040206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Интеграл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8000"/>
            </a:schemeClr>
            <a:schemeClr val="phClr">
              <a:shade val="89000"/>
              <a:satMod val="145000"/>
            </a:schemeClr>
          </a:duotone>
        </a:blip>
        <a:tile tx="0" ty="0" sx="32000" sy="32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8000"/>
            </a:schemeClr>
            <a:schemeClr val="phClr">
              <a:shade val="95000"/>
            </a:schemeClr>
          </a:duotone>
        </a:blip>
        <a:tile tx="0" ty="0" sx="32000" sy="32000" flip="none" algn="tl"/>
      </a:blipFill>
    </a:bgFillStyleLst>
  </a:fmtScheme>
</a:themeOverride>
</file>

<file path=ppt/theme/themeOverride17.xml><?xml version="1.0" encoding="utf-8"?>
<a:themeOverride xmlns:a="http://schemas.openxmlformats.org/drawingml/2006/main">
  <a:clrScheme name="Интеграл">
    <a:dk1>
      <a:srgbClr val="2E2B21"/>
    </a:dk1>
    <a:lt1>
      <a:srgbClr val="FFFFFF"/>
    </a:lt1>
    <a:dk2>
      <a:srgbClr val="605B4F"/>
    </a:dk2>
    <a:lt2>
      <a:srgbClr val="D8D6BE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  <a:fontScheme name="Интеграл">
    <a:majorFont>
      <a:latin typeface="Tw Cen MT Condensed" panose="020B06060201040202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 panose="020B06020201040206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Интеграл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8000"/>
            </a:schemeClr>
            <a:schemeClr val="phClr">
              <a:shade val="89000"/>
              <a:satMod val="145000"/>
            </a:schemeClr>
          </a:duotone>
        </a:blip>
        <a:tile tx="0" ty="0" sx="32000" sy="32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8000"/>
            </a:schemeClr>
            <a:schemeClr val="phClr">
              <a:shade val="95000"/>
            </a:schemeClr>
          </a:duotone>
        </a:blip>
        <a:tile tx="0" ty="0" sx="32000" sy="32000" flip="none" algn="tl"/>
      </a:blipFill>
    </a:bgFillStyleLst>
  </a:fmtScheme>
</a:themeOverride>
</file>

<file path=ppt/theme/themeOverride18.xml><?xml version="1.0" encoding="utf-8"?>
<a:themeOverride xmlns:a="http://schemas.openxmlformats.org/drawingml/2006/main">
  <a:clrScheme name="Интеграл">
    <a:dk1>
      <a:srgbClr val="2E2B21"/>
    </a:dk1>
    <a:lt1>
      <a:srgbClr val="FFFFFF"/>
    </a:lt1>
    <a:dk2>
      <a:srgbClr val="605B4F"/>
    </a:dk2>
    <a:lt2>
      <a:srgbClr val="D8D6BE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  <a:fontScheme name="Интеграл">
    <a:majorFont>
      <a:latin typeface="Tw Cen MT Condensed" panose="020B06060201040202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 panose="020B06020201040206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Интеграл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8000"/>
            </a:schemeClr>
            <a:schemeClr val="phClr">
              <a:shade val="89000"/>
              <a:satMod val="145000"/>
            </a:schemeClr>
          </a:duotone>
        </a:blip>
        <a:tile tx="0" ty="0" sx="32000" sy="32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8000"/>
            </a:schemeClr>
            <a:schemeClr val="phClr">
              <a:shade val="95000"/>
            </a:schemeClr>
          </a:duotone>
        </a:blip>
        <a:tile tx="0" ty="0" sx="32000" sy="32000" flip="none" algn="tl"/>
      </a:blipFill>
    </a:bgFillStyleLst>
  </a:fmtScheme>
</a:themeOverride>
</file>

<file path=ppt/theme/themeOverride19.xml><?xml version="1.0" encoding="utf-8"?>
<a:themeOverride xmlns:a="http://schemas.openxmlformats.org/drawingml/2006/main">
  <a:clrScheme name="Интеграл">
    <a:dk1>
      <a:srgbClr val="2E2B21"/>
    </a:dk1>
    <a:lt1>
      <a:srgbClr val="FFFFFF"/>
    </a:lt1>
    <a:dk2>
      <a:srgbClr val="605B4F"/>
    </a:dk2>
    <a:lt2>
      <a:srgbClr val="D8D6BE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  <a:fontScheme name="Интеграл">
    <a:majorFont>
      <a:latin typeface="Tw Cen MT Condensed" panose="020B06060201040202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 panose="020B06020201040206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Интеграл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8000"/>
            </a:schemeClr>
            <a:schemeClr val="phClr">
              <a:shade val="89000"/>
              <a:satMod val="145000"/>
            </a:schemeClr>
          </a:duotone>
        </a:blip>
        <a:tile tx="0" ty="0" sx="32000" sy="32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8000"/>
            </a:schemeClr>
            <a:schemeClr val="phClr">
              <a:shade val="95000"/>
            </a:schemeClr>
          </a:duotone>
        </a:blip>
        <a:tile tx="0" ty="0" sx="32000" sy="32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Интеграл">
    <a:dk1>
      <a:srgbClr val="2E2B21"/>
    </a:dk1>
    <a:lt1>
      <a:srgbClr val="FFFFFF"/>
    </a:lt1>
    <a:dk2>
      <a:srgbClr val="605B4F"/>
    </a:dk2>
    <a:lt2>
      <a:srgbClr val="D8D6BE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  <a:fontScheme name="Интеграл">
    <a:majorFont>
      <a:latin typeface="Tw Cen MT Condensed" panose="020B06060201040202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 panose="020B06020201040206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Интеграл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8000"/>
            </a:schemeClr>
            <a:schemeClr val="phClr">
              <a:shade val="89000"/>
              <a:satMod val="145000"/>
            </a:schemeClr>
          </a:duotone>
        </a:blip>
        <a:tile tx="0" ty="0" sx="32000" sy="32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8000"/>
            </a:schemeClr>
            <a:schemeClr val="phClr">
              <a:shade val="95000"/>
            </a:schemeClr>
          </a:duotone>
        </a:blip>
        <a:tile tx="0" ty="0" sx="32000" sy="32000" flip="none" algn="tl"/>
      </a:blipFill>
    </a:bgFillStyleLst>
  </a:fmtScheme>
</a:themeOverride>
</file>

<file path=ppt/theme/themeOverride20.xml><?xml version="1.0" encoding="utf-8"?>
<a:themeOverride xmlns:a="http://schemas.openxmlformats.org/drawingml/2006/main">
  <a:clrScheme name="Интеграл">
    <a:dk1>
      <a:srgbClr val="2E2B21"/>
    </a:dk1>
    <a:lt1>
      <a:srgbClr val="FFFFFF"/>
    </a:lt1>
    <a:dk2>
      <a:srgbClr val="605B4F"/>
    </a:dk2>
    <a:lt2>
      <a:srgbClr val="D8D6BE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  <a:fontScheme name="Интеграл">
    <a:majorFont>
      <a:latin typeface="Tw Cen MT Condensed" panose="020B06060201040202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 panose="020B06020201040206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Интеграл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8000"/>
            </a:schemeClr>
            <a:schemeClr val="phClr">
              <a:shade val="89000"/>
              <a:satMod val="145000"/>
            </a:schemeClr>
          </a:duotone>
        </a:blip>
        <a:tile tx="0" ty="0" sx="32000" sy="32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8000"/>
            </a:schemeClr>
            <a:schemeClr val="phClr">
              <a:shade val="95000"/>
            </a:schemeClr>
          </a:duotone>
        </a:blip>
        <a:tile tx="0" ty="0" sx="32000" sy="32000" flip="none" algn="tl"/>
      </a:blipFill>
    </a:bgFillStyleLst>
  </a:fmtScheme>
</a:themeOverride>
</file>

<file path=ppt/theme/themeOverride21.xml><?xml version="1.0" encoding="utf-8"?>
<a:themeOverride xmlns:a="http://schemas.openxmlformats.org/drawingml/2006/main">
  <a:clrScheme name="Интеграл">
    <a:dk1>
      <a:srgbClr val="2E2B21"/>
    </a:dk1>
    <a:lt1>
      <a:srgbClr val="FFFFFF"/>
    </a:lt1>
    <a:dk2>
      <a:srgbClr val="605B4F"/>
    </a:dk2>
    <a:lt2>
      <a:srgbClr val="D8D6BE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  <a:fontScheme name="Интеграл">
    <a:majorFont>
      <a:latin typeface="Tw Cen MT Condensed" panose="020B06060201040202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 panose="020B06020201040206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Интеграл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8000"/>
            </a:schemeClr>
            <a:schemeClr val="phClr">
              <a:shade val="89000"/>
              <a:satMod val="145000"/>
            </a:schemeClr>
          </a:duotone>
        </a:blip>
        <a:tile tx="0" ty="0" sx="32000" sy="32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8000"/>
            </a:schemeClr>
            <a:schemeClr val="phClr">
              <a:shade val="95000"/>
            </a:schemeClr>
          </a:duotone>
        </a:blip>
        <a:tile tx="0" ty="0" sx="32000" sy="32000" flip="none" algn="tl"/>
      </a:blipFill>
    </a:bgFillStyleLst>
  </a:fmtScheme>
</a:themeOverride>
</file>

<file path=ppt/theme/themeOverride22.xml><?xml version="1.0" encoding="utf-8"?>
<a:themeOverride xmlns:a="http://schemas.openxmlformats.org/drawingml/2006/main">
  <a:clrScheme name="Интеграл">
    <a:dk1>
      <a:srgbClr val="2E2B21"/>
    </a:dk1>
    <a:lt1>
      <a:srgbClr val="FFFFFF"/>
    </a:lt1>
    <a:dk2>
      <a:srgbClr val="605B4F"/>
    </a:dk2>
    <a:lt2>
      <a:srgbClr val="D8D6BE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  <a:fontScheme name="Интеграл">
    <a:majorFont>
      <a:latin typeface="Tw Cen MT Condensed" panose="020B06060201040202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 panose="020B06020201040206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Интеграл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8000"/>
            </a:schemeClr>
            <a:schemeClr val="phClr">
              <a:shade val="89000"/>
              <a:satMod val="145000"/>
            </a:schemeClr>
          </a:duotone>
        </a:blip>
        <a:tile tx="0" ty="0" sx="32000" sy="32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8000"/>
            </a:schemeClr>
            <a:schemeClr val="phClr">
              <a:shade val="95000"/>
            </a:schemeClr>
          </a:duotone>
        </a:blip>
        <a:tile tx="0" ty="0" sx="32000" sy="32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Интеграл">
    <a:dk1>
      <a:srgbClr val="2E2B21"/>
    </a:dk1>
    <a:lt1>
      <a:srgbClr val="FFFFFF"/>
    </a:lt1>
    <a:dk2>
      <a:srgbClr val="605B4F"/>
    </a:dk2>
    <a:lt2>
      <a:srgbClr val="D8D6BE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  <a:fontScheme name="Интеграл">
    <a:majorFont>
      <a:latin typeface="Tw Cen MT Condensed" panose="020B06060201040202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 panose="020B06020201040206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Интеграл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8000"/>
            </a:schemeClr>
            <a:schemeClr val="phClr">
              <a:shade val="89000"/>
              <a:satMod val="145000"/>
            </a:schemeClr>
          </a:duotone>
        </a:blip>
        <a:tile tx="0" ty="0" sx="32000" sy="32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8000"/>
            </a:schemeClr>
            <a:schemeClr val="phClr">
              <a:shade val="95000"/>
            </a:schemeClr>
          </a:duotone>
        </a:blip>
        <a:tile tx="0" ty="0" sx="32000" sy="32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Интеграл">
    <a:dk1>
      <a:srgbClr val="2E2B21"/>
    </a:dk1>
    <a:lt1>
      <a:srgbClr val="FFFFFF"/>
    </a:lt1>
    <a:dk2>
      <a:srgbClr val="605B4F"/>
    </a:dk2>
    <a:lt2>
      <a:srgbClr val="D8D6BE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  <a:fontScheme name="Интеграл">
    <a:majorFont>
      <a:latin typeface="Tw Cen MT Condensed" panose="020B06060201040202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 panose="020B06020201040206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Интеграл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8000"/>
            </a:schemeClr>
            <a:schemeClr val="phClr">
              <a:shade val="89000"/>
              <a:satMod val="145000"/>
            </a:schemeClr>
          </a:duotone>
        </a:blip>
        <a:tile tx="0" ty="0" sx="32000" sy="32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8000"/>
            </a:schemeClr>
            <a:schemeClr val="phClr">
              <a:shade val="95000"/>
            </a:schemeClr>
          </a:duotone>
        </a:blip>
        <a:tile tx="0" ty="0" sx="32000" sy="32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Интеграл">
    <a:dk1>
      <a:srgbClr val="2E2B21"/>
    </a:dk1>
    <a:lt1>
      <a:srgbClr val="FFFFFF"/>
    </a:lt1>
    <a:dk2>
      <a:srgbClr val="605B4F"/>
    </a:dk2>
    <a:lt2>
      <a:srgbClr val="D8D6BE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  <a:fontScheme name="Интеграл">
    <a:majorFont>
      <a:latin typeface="Tw Cen MT Condensed" panose="020B06060201040202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 panose="020B06020201040206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Интеграл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8000"/>
            </a:schemeClr>
            <a:schemeClr val="phClr">
              <a:shade val="89000"/>
              <a:satMod val="145000"/>
            </a:schemeClr>
          </a:duotone>
        </a:blip>
        <a:tile tx="0" ty="0" sx="32000" sy="32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8000"/>
            </a:schemeClr>
            <a:schemeClr val="phClr">
              <a:shade val="95000"/>
            </a:schemeClr>
          </a:duotone>
        </a:blip>
        <a:tile tx="0" ty="0" sx="32000" sy="32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Интеграл">
    <a:dk1>
      <a:srgbClr val="2E2B21"/>
    </a:dk1>
    <a:lt1>
      <a:srgbClr val="FFFFFF"/>
    </a:lt1>
    <a:dk2>
      <a:srgbClr val="605B4F"/>
    </a:dk2>
    <a:lt2>
      <a:srgbClr val="D8D6BE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  <a:fontScheme name="Интеграл">
    <a:majorFont>
      <a:latin typeface="Tw Cen MT Condensed" panose="020B06060201040202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 panose="020B06020201040206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Интеграл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8000"/>
            </a:schemeClr>
            <a:schemeClr val="phClr">
              <a:shade val="89000"/>
              <a:satMod val="145000"/>
            </a:schemeClr>
          </a:duotone>
        </a:blip>
        <a:tile tx="0" ty="0" sx="32000" sy="32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8000"/>
            </a:schemeClr>
            <a:schemeClr val="phClr">
              <a:shade val="95000"/>
            </a:schemeClr>
          </a:duotone>
        </a:blip>
        <a:tile tx="0" ty="0" sx="32000" sy="32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Интеграл">
    <a:dk1>
      <a:srgbClr val="2E2B21"/>
    </a:dk1>
    <a:lt1>
      <a:srgbClr val="FFFFFF"/>
    </a:lt1>
    <a:dk2>
      <a:srgbClr val="605B4F"/>
    </a:dk2>
    <a:lt2>
      <a:srgbClr val="D8D6BE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  <a:fontScheme name="Интеграл">
    <a:majorFont>
      <a:latin typeface="Tw Cen MT Condensed" panose="020B06060201040202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 panose="020B06020201040206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Интеграл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8000"/>
            </a:schemeClr>
            <a:schemeClr val="phClr">
              <a:shade val="89000"/>
              <a:satMod val="145000"/>
            </a:schemeClr>
          </a:duotone>
        </a:blip>
        <a:tile tx="0" ty="0" sx="32000" sy="32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8000"/>
            </a:schemeClr>
            <a:schemeClr val="phClr">
              <a:shade val="95000"/>
            </a:schemeClr>
          </a:duotone>
        </a:blip>
        <a:tile tx="0" ty="0" sx="32000" sy="32000" flip="none" algn="tl"/>
      </a:blipFill>
    </a:bgFillStyleLst>
  </a:fmtScheme>
</a:themeOverride>
</file>

<file path=ppt/theme/themeOverride8.xml><?xml version="1.0" encoding="utf-8"?>
<a:themeOverride xmlns:a="http://schemas.openxmlformats.org/drawingml/2006/main">
  <a:clrScheme name="Интеграл">
    <a:dk1>
      <a:srgbClr val="2E2B21"/>
    </a:dk1>
    <a:lt1>
      <a:srgbClr val="FFFFFF"/>
    </a:lt1>
    <a:dk2>
      <a:srgbClr val="605B4F"/>
    </a:dk2>
    <a:lt2>
      <a:srgbClr val="D8D6BE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  <a:fontScheme name="Интеграл">
    <a:majorFont>
      <a:latin typeface="Tw Cen MT Condensed" panose="020B06060201040202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 panose="020B06020201040206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Интеграл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8000"/>
            </a:schemeClr>
            <a:schemeClr val="phClr">
              <a:shade val="89000"/>
              <a:satMod val="145000"/>
            </a:schemeClr>
          </a:duotone>
        </a:blip>
        <a:tile tx="0" ty="0" sx="32000" sy="32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8000"/>
            </a:schemeClr>
            <a:schemeClr val="phClr">
              <a:shade val="95000"/>
            </a:schemeClr>
          </a:duotone>
        </a:blip>
        <a:tile tx="0" ty="0" sx="32000" sy="32000" flip="none" algn="tl"/>
      </a:blipFill>
    </a:bgFillStyleLst>
  </a:fmtScheme>
</a:themeOverride>
</file>

<file path=ppt/theme/themeOverride9.xml><?xml version="1.0" encoding="utf-8"?>
<a:themeOverride xmlns:a="http://schemas.openxmlformats.org/drawingml/2006/main">
  <a:clrScheme name="Интеграл">
    <a:dk1>
      <a:srgbClr val="2E2B21"/>
    </a:dk1>
    <a:lt1>
      <a:srgbClr val="FFFFFF"/>
    </a:lt1>
    <a:dk2>
      <a:srgbClr val="605B4F"/>
    </a:dk2>
    <a:lt2>
      <a:srgbClr val="D8D6BE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  <a:fontScheme name="Интеграл">
    <a:majorFont>
      <a:latin typeface="Tw Cen MT Condensed" panose="020B06060201040202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 panose="020B06020201040206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Интеграл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8000"/>
            </a:schemeClr>
            <a:schemeClr val="phClr">
              <a:shade val="89000"/>
              <a:satMod val="145000"/>
            </a:schemeClr>
          </a:duotone>
        </a:blip>
        <a:tile tx="0" ty="0" sx="32000" sy="32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8000"/>
            </a:schemeClr>
            <a:schemeClr val="phClr">
              <a:shade val="95000"/>
            </a:schemeClr>
          </a:duotone>
        </a:blip>
        <a:tile tx="0" ty="0" sx="32000" sy="32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1130</TotalTime>
  <Words>2249</Words>
  <Application>Microsoft Office PowerPoint</Application>
  <PresentationFormat>Широкоэкранный</PresentationFormat>
  <Paragraphs>558</Paragraphs>
  <Slides>52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60" baseType="lpstr">
      <vt:lpstr>Arial</vt:lpstr>
      <vt:lpstr>Calibri</vt:lpstr>
      <vt:lpstr>Cambria</vt:lpstr>
      <vt:lpstr>Times New Roman</vt:lpstr>
      <vt:lpstr>Tw Cen MT</vt:lpstr>
      <vt:lpstr>Tw Cen MT Condensed</vt:lpstr>
      <vt:lpstr>Wingdings 3</vt:lpstr>
      <vt:lpstr>Интеграл</vt:lpstr>
      <vt:lpstr>Как современные подростки используют социальные сети?</vt:lpstr>
      <vt:lpstr>Подходы к определению социальных сетей  </vt:lpstr>
      <vt:lpstr>Существующие стереотипы о подростках в социальных сетях</vt:lpstr>
      <vt:lpstr>Подростки в социальных сетях</vt:lpstr>
      <vt:lpstr>Описание исследований</vt:lpstr>
      <vt:lpstr>Сколько?</vt:lpstr>
      <vt:lpstr>Презентация PowerPoint</vt:lpstr>
      <vt:lpstr>Пользование социальными сетями</vt:lpstr>
      <vt:lpstr>Временной режим пребывания в социальных сетях</vt:lpstr>
      <vt:lpstr>Показатели посещения социальных сетей респондентами, дневные и недельные</vt:lpstr>
      <vt:lpstr>Некоторые временные тенденции</vt:lpstr>
      <vt:lpstr>Пребывание в социальных сетях и успеваемость</vt:lpstr>
      <vt:lpstr>Презентация PowerPoint</vt:lpstr>
      <vt:lpstr>С КЕМ?</vt:lpstr>
      <vt:lpstr>Аудитория общения</vt:lpstr>
      <vt:lpstr>Количество друзей («френдов») из социальных сетей, с которыми школьники знакомы в реальной жизни (в %)</vt:lpstr>
      <vt:lpstr>Эмпирические модели использования сетей (по времени и аудитории общения)</vt:lpstr>
      <vt:lpstr>Модели использования школьниками социальных сетей  по временному режиму и стажу пребывания в социальных сетях (в % по строке)</vt:lpstr>
      <vt:lpstr>Модели поведения по кругу общения (в % по строке)</vt:lpstr>
      <vt:lpstr>Зависимость широты аудитории общения школьников от стажа пребывания в сети  (в % по строке)</vt:lpstr>
      <vt:lpstr>Кластеры</vt:lpstr>
      <vt:lpstr>Достоверность выкладываемой информации (в % по группе)</vt:lpstr>
      <vt:lpstr>Степень открытости основной информации на странице</vt:lpstr>
      <vt:lpstr>Открытость информации на странице пользователя</vt:lpstr>
      <vt:lpstr>Причины закрытия профиля от других пользователей</vt:lpstr>
      <vt:lpstr>Присутствие родителей и учителей в социальных сетях школьника</vt:lpstr>
      <vt:lpstr>Практика применения заградительных и запретительных мер при пользовании социальными сетями</vt:lpstr>
      <vt:lpstr>ПОчему?</vt:lpstr>
      <vt:lpstr>Основные теоретические подходы к исследованию мотивов участия в социальных сетях </vt:lpstr>
      <vt:lpstr>Презентация PowerPoint</vt:lpstr>
      <vt:lpstr>Презентация PowerPoint</vt:lpstr>
      <vt:lpstr>Факторы привлекательности социальной сети</vt:lpstr>
      <vt:lpstr>Презентация PowerPoint</vt:lpstr>
      <vt:lpstr>КАК?</vt:lpstr>
      <vt:lpstr>Презентация PowerPoint</vt:lpstr>
      <vt:lpstr>Презентация PowerPoint</vt:lpstr>
      <vt:lpstr>Презентация PowerPoint</vt:lpstr>
      <vt:lpstr>Презентация PowerPoint</vt:lpstr>
      <vt:lpstr>Коммуникативная функция</vt:lpstr>
      <vt:lpstr>Информационная функция</vt:lpstr>
      <vt:lpstr>Информационная функция</vt:lpstr>
      <vt:lpstr>Функции самоактуализации и самопрезентации</vt:lpstr>
      <vt:lpstr>Функции самоактуализации и самопрезентации</vt:lpstr>
      <vt:lpstr>Компенсационная функция</vt:lpstr>
      <vt:lpstr>Мотив аффилиации и функция идентификации </vt:lpstr>
      <vt:lpstr>Свобода «для» или свобода «от»?</vt:lpstr>
      <vt:lpstr>Презентация PowerPoint</vt:lpstr>
      <vt:lpstr>Что на выходе?</vt:lpstr>
      <vt:lpstr>Вопросы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СРАВНЕНИЕ ОТВЕТОВ В ПАРАХ «РОДИТЕЛЬ-РЕБЕНОК»: МОЖНО ЛИ ИЗ ДВУХ КРИВЫХ ЗЕРКАЛ ПОСТРОИТЬ ОДНО ПРАВИЛЬНОЕ?</dc:title>
  <dc:creator>Елена Новикова</dc:creator>
  <cp:lastModifiedBy>Tano</cp:lastModifiedBy>
  <cp:revision>68</cp:revision>
  <dcterms:created xsi:type="dcterms:W3CDTF">2015-03-11T18:01:29Z</dcterms:created>
  <dcterms:modified xsi:type="dcterms:W3CDTF">2020-10-18T16:48:13Z</dcterms:modified>
</cp:coreProperties>
</file>